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2"/>
  </p:notesMasterIdLst>
  <p:handoutMasterIdLst>
    <p:handoutMasterId r:id="rId63"/>
  </p:handoutMasterIdLst>
  <p:sldIdLst>
    <p:sldId id="671" r:id="rId2"/>
    <p:sldId id="691" r:id="rId3"/>
    <p:sldId id="721" r:id="rId4"/>
    <p:sldId id="585" r:id="rId5"/>
    <p:sldId id="591" r:id="rId6"/>
    <p:sldId id="722" r:id="rId7"/>
    <p:sldId id="723" r:id="rId8"/>
    <p:sldId id="674" r:id="rId9"/>
    <p:sldId id="675" r:id="rId10"/>
    <p:sldId id="762" r:id="rId11"/>
    <p:sldId id="770" r:id="rId12"/>
    <p:sldId id="763" r:id="rId13"/>
    <p:sldId id="764" r:id="rId14"/>
    <p:sldId id="260" r:id="rId15"/>
    <p:sldId id="753" r:id="rId16"/>
    <p:sldId id="752" r:id="rId17"/>
    <p:sldId id="767" r:id="rId18"/>
    <p:sldId id="263" r:id="rId19"/>
    <p:sldId id="773" r:id="rId20"/>
    <p:sldId id="754" r:id="rId21"/>
    <p:sldId id="264" r:id="rId22"/>
    <p:sldId id="684" r:id="rId23"/>
    <p:sldId id="759" r:id="rId24"/>
    <p:sldId id="760" r:id="rId25"/>
    <p:sldId id="761" r:id="rId26"/>
    <p:sldId id="741" r:id="rId27"/>
    <p:sldId id="744" r:id="rId28"/>
    <p:sldId id="690" r:id="rId29"/>
    <p:sldId id="745" r:id="rId30"/>
    <p:sldId id="726" r:id="rId31"/>
    <p:sldId id="746" r:id="rId32"/>
    <p:sldId id="734" r:id="rId33"/>
    <p:sldId id="747" r:id="rId34"/>
    <p:sldId id="742" r:id="rId35"/>
    <p:sldId id="736" r:id="rId36"/>
    <p:sldId id="739" r:id="rId37"/>
    <p:sldId id="740" r:id="rId38"/>
    <p:sldId id="261" r:id="rId39"/>
    <p:sldId id="262" r:id="rId40"/>
    <p:sldId id="727" r:id="rId41"/>
    <p:sldId id="258" r:id="rId42"/>
    <p:sldId id="765" r:id="rId43"/>
    <p:sldId id="259" r:id="rId44"/>
    <p:sldId id="729" r:id="rId45"/>
    <p:sldId id="772" r:id="rId46"/>
    <p:sldId id="766" r:id="rId47"/>
    <p:sldId id="730" r:id="rId48"/>
    <p:sldId id="755" r:id="rId49"/>
    <p:sldId id="756" r:id="rId50"/>
    <p:sldId id="757" r:id="rId51"/>
    <p:sldId id="748" r:id="rId52"/>
    <p:sldId id="749" r:id="rId53"/>
    <p:sldId id="750" r:id="rId54"/>
    <p:sldId id="751" r:id="rId55"/>
    <p:sldId id="743" r:id="rId56"/>
    <p:sldId id="768" r:id="rId57"/>
    <p:sldId id="769" r:id="rId58"/>
    <p:sldId id="771" r:id="rId59"/>
    <p:sldId id="724" r:id="rId60"/>
    <p:sldId id="725"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1"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68" autoAdjust="0"/>
    <p:restoredTop sz="88889" autoAdjust="0"/>
  </p:normalViewPr>
  <p:slideViewPr>
    <p:cSldViewPr>
      <p:cViewPr varScale="1">
        <p:scale>
          <a:sx n="72" d="100"/>
          <a:sy n="72" d="100"/>
        </p:scale>
        <p:origin x="48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000"/>
    </p:cViewPr>
  </p:sorterViewPr>
  <p:notesViewPr>
    <p:cSldViewPr>
      <p:cViewPr varScale="1">
        <p:scale>
          <a:sx n="60" d="100"/>
          <a:sy n="60" d="100"/>
        </p:scale>
        <p:origin x="-200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kas, Caroline" userId="799b63c5-998c-4f0f-b147-7d18345ff3d4" providerId="ADAL" clId="{2B0515BB-4333-445F-A7A5-E890BAF102A6}"/>
    <pc:docChg chg="modSld">
      <pc:chgData name="Farkas, Caroline" userId="799b63c5-998c-4f0f-b147-7d18345ff3d4" providerId="ADAL" clId="{2B0515BB-4333-445F-A7A5-E890BAF102A6}" dt="2018-12-19T13:57:48.992" v="3" actId="20577"/>
      <pc:docMkLst>
        <pc:docMk/>
      </pc:docMkLst>
      <pc:sldChg chg="modSp">
        <pc:chgData name="Farkas, Caroline" userId="799b63c5-998c-4f0f-b147-7d18345ff3d4" providerId="ADAL" clId="{2B0515BB-4333-445F-A7A5-E890BAF102A6}" dt="2018-12-19T13:57:44.051" v="1" actId="20577"/>
        <pc:sldMkLst>
          <pc:docMk/>
          <pc:sldMk cId="2054374508" sldId="264"/>
        </pc:sldMkLst>
        <pc:spChg chg="mod">
          <ac:chgData name="Farkas, Caroline" userId="799b63c5-998c-4f0f-b147-7d18345ff3d4" providerId="ADAL" clId="{2B0515BB-4333-445F-A7A5-E890BAF102A6}" dt="2018-12-19T13:57:44.051" v="1" actId="20577"/>
          <ac:spMkLst>
            <pc:docMk/>
            <pc:sldMk cId="2054374508" sldId="264"/>
            <ac:spMk id="2" creationId="{00000000-0000-0000-0000-000000000000}"/>
          </ac:spMkLst>
        </pc:spChg>
      </pc:sldChg>
      <pc:sldChg chg="modSp">
        <pc:chgData name="Farkas, Caroline" userId="799b63c5-998c-4f0f-b147-7d18345ff3d4" providerId="ADAL" clId="{2B0515BB-4333-445F-A7A5-E890BAF102A6}" dt="2018-12-19T13:57:48.992" v="3" actId="20577"/>
        <pc:sldMkLst>
          <pc:docMk/>
          <pc:sldMk cId="2283763916" sldId="754"/>
        </pc:sldMkLst>
        <pc:spChg chg="mod">
          <ac:chgData name="Farkas, Caroline" userId="799b63c5-998c-4f0f-b147-7d18345ff3d4" providerId="ADAL" clId="{2B0515BB-4333-445F-A7A5-E890BAF102A6}" dt="2018-12-19T13:57:48.992" v="3" actId="20577"/>
          <ac:spMkLst>
            <pc:docMk/>
            <pc:sldMk cId="2283763916" sldId="754"/>
            <ac:spMk id="2" creationId="{00000000-0000-0000-0000-000000000000}"/>
          </ac:spMkLst>
        </pc:spChg>
      </pc:sldChg>
    </pc:docChg>
  </pc:docChgLst>
  <pc:docChgLst>
    <pc:chgData name="Eyth, Alison" userId="649d2ced-6280-4c44-830a-d941bed67d1a" providerId="ADAL" clId="{762648DE-5739-4056-84ED-2A3220EE7C7C}"/>
    <pc:docChg chg="custSel modSld">
      <pc:chgData name="Eyth, Alison" userId="649d2ced-6280-4c44-830a-d941bed67d1a" providerId="ADAL" clId="{762648DE-5739-4056-84ED-2A3220EE7C7C}" dt="2018-12-19T15:37:35.277" v="90" actId="20577"/>
      <pc:docMkLst>
        <pc:docMk/>
      </pc:docMkLst>
      <pc:sldChg chg="modSp">
        <pc:chgData name="Eyth, Alison" userId="649d2ced-6280-4c44-830a-d941bed67d1a" providerId="ADAL" clId="{762648DE-5739-4056-84ED-2A3220EE7C7C}" dt="2018-12-19T15:34:40.413" v="3" actId="20577"/>
        <pc:sldMkLst>
          <pc:docMk/>
          <pc:sldMk cId="2054374508" sldId="264"/>
        </pc:sldMkLst>
        <pc:spChg chg="mod">
          <ac:chgData name="Eyth, Alison" userId="649d2ced-6280-4c44-830a-d941bed67d1a" providerId="ADAL" clId="{762648DE-5739-4056-84ED-2A3220EE7C7C}" dt="2018-12-19T15:34:40.413" v="3" actId="20577"/>
          <ac:spMkLst>
            <pc:docMk/>
            <pc:sldMk cId="2054374508" sldId="264"/>
            <ac:spMk id="2" creationId="{00000000-0000-0000-0000-000000000000}"/>
          </ac:spMkLst>
        </pc:spChg>
      </pc:sldChg>
      <pc:sldChg chg="modSp">
        <pc:chgData name="Eyth, Alison" userId="649d2ced-6280-4c44-830a-d941bed67d1a" providerId="ADAL" clId="{762648DE-5739-4056-84ED-2A3220EE7C7C}" dt="2018-12-19T15:35:01.080" v="4" actId="20577"/>
        <pc:sldMkLst>
          <pc:docMk/>
          <pc:sldMk cId="594536705" sldId="759"/>
        </pc:sldMkLst>
        <pc:spChg chg="mod">
          <ac:chgData name="Eyth, Alison" userId="649d2ced-6280-4c44-830a-d941bed67d1a" providerId="ADAL" clId="{762648DE-5739-4056-84ED-2A3220EE7C7C}" dt="2018-12-19T15:35:01.080" v="4" actId="20577"/>
          <ac:spMkLst>
            <pc:docMk/>
            <pc:sldMk cId="594536705" sldId="759"/>
            <ac:spMk id="4" creationId="{00000000-0000-0000-0000-000000000000}"/>
          </ac:spMkLst>
        </pc:spChg>
      </pc:sldChg>
      <pc:sldChg chg="modSp">
        <pc:chgData name="Eyth, Alison" userId="649d2ced-6280-4c44-830a-d941bed67d1a" providerId="ADAL" clId="{762648DE-5739-4056-84ED-2A3220EE7C7C}" dt="2018-12-19T15:37:35.277" v="90" actId="20577"/>
        <pc:sldMkLst>
          <pc:docMk/>
          <pc:sldMk cId="2140078900" sldId="763"/>
        </pc:sldMkLst>
        <pc:spChg chg="mod">
          <ac:chgData name="Eyth, Alison" userId="649d2ced-6280-4c44-830a-d941bed67d1a" providerId="ADAL" clId="{762648DE-5739-4056-84ED-2A3220EE7C7C}" dt="2018-12-19T15:37:35.277" v="90" actId="20577"/>
          <ac:spMkLst>
            <pc:docMk/>
            <pc:sldMk cId="2140078900" sldId="763"/>
            <ac:spMk id="2" creationId="{71B60B15-6501-4909-9633-986B8366D60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2016_collab/2016june_and_draft_poi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sepa-my.sharepoint.com/personal/eyth_alison_epa_gov/Documents/FY18/2016_collab/2016june_and_draft_poi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sepa-my.sharepoint.com/personal/eyth_alison_epa_gov/Documents/EMT/summaries/2016_beta/onroad/onroad%20state%202011en%202023en%202028el%202016ff%202023ff%202028ff_ncp.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2014 and 2016 EGU emissions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Summary!$B$1</c:f>
              <c:strCache>
                <c:ptCount val="1"/>
                <c:pt idx="0">
                  <c:v>2014v2 EGU</c:v>
                </c:pt>
              </c:strCache>
            </c:strRef>
          </c:tx>
          <c:spPr>
            <a:solidFill>
              <a:schemeClr val="accent1"/>
            </a:solidFill>
            <a:ln>
              <a:noFill/>
            </a:ln>
            <a:effectLst/>
          </c:spPr>
          <c:invertIfNegative val="0"/>
          <c:cat>
            <c:strRef>
              <c:f>Summary!$A$2:$A$4</c:f>
              <c:strCache>
                <c:ptCount val="3"/>
                <c:pt idx="0">
                  <c:v>NOx</c:v>
                </c:pt>
                <c:pt idx="1">
                  <c:v>SO2</c:v>
                </c:pt>
                <c:pt idx="2">
                  <c:v>PM2.5</c:v>
                </c:pt>
              </c:strCache>
            </c:strRef>
          </c:cat>
          <c:val>
            <c:numRef>
              <c:f>Summary!$B$2:$B$4</c:f>
              <c:numCache>
                <c:formatCode>#,##0</c:formatCode>
                <c:ptCount val="3"/>
                <c:pt idx="0">
                  <c:v>1759400.40765479</c:v>
                </c:pt>
                <c:pt idx="1">
                  <c:v>3249656.3428845699</c:v>
                </c:pt>
                <c:pt idx="2">
                  <c:v>182912.74091440099</c:v>
                </c:pt>
              </c:numCache>
            </c:numRef>
          </c:val>
          <c:extLst>
            <c:ext xmlns:c16="http://schemas.microsoft.com/office/drawing/2014/chart" uri="{C3380CC4-5D6E-409C-BE32-E72D297353CC}">
              <c16:uniqueId val="{00000000-306D-4CA0-8E48-25D1016F307F}"/>
            </c:ext>
          </c:extLst>
        </c:ser>
        <c:ser>
          <c:idx val="1"/>
          <c:order val="1"/>
          <c:tx>
            <c:strRef>
              <c:f>Summary!$C$1</c:f>
              <c:strCache>
                <c:ptCount val="1"/>
                <c:pt idx="0">
                  <c:v>2016 Draft EGU</c:v>
                </c:pt>
              </c:strCache>
            </c:strRef>
          </c:tx>
          <c:spPr>
            <a:solidFill>
              <a:schemeClr val="accent2"/>
            </a:solidFill>
            <a:ln>
              <a:noFill/>
            </a:ln>
            <a:effectLst/>
          </c:spPr>
          <c:invertIfNegative val="0"/>
          <c:cat>
            <c:strRef>
              <c:f>Summary!$A$2:$A$4</c:f>
              <c:strCache>
                <c:ptCount val="3"/>
                <c:pt idx="0">
                  <c:v>NOx</c:v>
                </c:pt>
                <c:pt idx="1">
                  <c:v>SO2</c:v>
                </c:pt>
                <c:pt idx="2">
                  <c:v>PM2.5</c:v>
                </c:pt>
              </c:strCache>
            </c:strRef>
          </c:cat>
          <c:val>
            <c:numRef>
              <c:f>Summary!$C$2:$C$4</c:f>
              <c:numCache>
                <c:formatCode>#,##0</c:formatCode>
                <c:ptCount val="3"/>
                <c:pt idx="0">
                  <c:v>1420558.119711316</c:v>
                </c:pt>
                <c:pt idx="1">
                  <c:v>1623498.9362424756</c:v>
                </c:pt>
                <c:pt idx="2">
                  <c:v>149919.79968435277</c:v>
                </c:pt>
              </c:numCache>
            </c:numRef>
          </c:val>
          <c:extLst>
            <c:ext xmlns:c16="http://schemas.microsoft.com/office/drawing/2014/chart" uri="{C3380CC4-5D6E-409C-BE32-E72D297353CC}">
              <c16:uniqueId val="{00000001-306D-4CA0-8E48-25D1016F307F}"/>
            </c:ext>
          </c:extLst>
        </c:ser>
        <c:ser>
          <c:idx val="2"/>
          <c:order val="2"/>
          <c:tx>
            <c:strRef>
              <c:f>Summary!$D$1</c:f>
              <c:strCache>
                <c:ptCount val="1"/>
                <c:pt idx="0">
                  <c:v>2016 June EGU</c:v>
                </c:pt>
              </c:strCache>
            </c:strRef>
          </c:tx>
          <c:spPr>
            <a:solidFill>
              <a:schemeClr val="accent3"/>
            </a:solidFill>
            <a:ln>
              <a:noFill/>
            </a:ln>
            <a:effectLst/>
          </c:spPr>
          <c:invertIfNegative val="0"/>
          <c:cat>
            <c:strRef>
              <c:f>Summary!$A$2:$A$4</c:f>
              <c:strCache>
                <c:ptCount val="3"/>
                <c:pt idx="0">
                  <c:v>NOx</c:v>
                </c:pt>
                <c:pt idx="1">
                  <c:v>SO2</c:v>
                </c:pt>
                <c:pt idx="2">
                  <c:v>PM2.5</c:v>
                </c:pt>
              </c:strCache>
            </c:strRef>
          </c:cat>
          <c:val>
            <c:numRef>
              <c:f>Summary!$D$2:$D$4</c:f>
              <c:numCache>
                <c:formatCode>#,##0</c:formatCode>
                <c:ptCount val="3"/>
                <c:pt idx="0">
                  <c:v>1318421.0840097188</c:v>
                </c:pt>
                <c:pt idx="1">
                  <c:v>1567766.6420518777</c:v>
                </c:pt>
                <c:pt idx="2">
                  <c:v>133438.29354024981</c:v>
                </c:pt>
              </c:numCache>
            </c:numRef>
          </c:val>
          <c:extLst>
            <c:ext xmlns:c16="http://schemas.microsoft.com/office/drawing/2014/chart" uri="{C3380CC4-5D6E-409C-BE32-E72D297353CC}">
              <c16:uniqueId val="{00000002-306D-4CA0-8E48-25D1016F307F}"/>
            </c:ext>
          </c:extLst>
        </c:ser>
        <c:dLbls>
          <c:showLegendKey val="0"/>
          <c:showVal val="0"/>
          <c:showCatName val="0"/>
          <c:showSerName val="0"/>
          <c:showPercent val="0"/>
          <c:showBubbleSize val="0"/>
        </c:dLbls>
        <c:gapWidth val="219"/>
        <c:overlap val="-27"/>
        <c:axId val="336036936"/>
        <c:axId val="336035760"/>
      </c:barChart>
      <c:catAx>
        <c:axId val="33603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6035760"/>
        <c:crosses val="autoZero"/>
        <c:auto val="1"/>
        <c:lblAlgn val="ctr"/>
        <c:lblOffset val="100"/>
        <c:noMultiLvlLbl val="0"/>
      </c:catAx>
      <c:valAx>
        <c:axId val="336035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6036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2016 EGUs: CEMS vs non-CEMS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v>CEMS</c:v>
          </c:tx>
          <c:spPr>
            <a:solidFill>
              <a:schemeClr val="accent2"/>
            </a:solidFill>
            <a:ln>
              <a:noFill/>
            </a:ln>
            <a:effectLst/>
          </c:spPr>
          <c:invertIfNegative val="0"/>
          <c:cat>
            <c:strRef>
              <c:f>Summary!$A$2:$A$4</c:f>
              <c:strCache>
                <c:ptCount val="3"/>
                <c:pt idx="0">
                  <c:v>NOx</c:v>
                </c:pt>
                <c:pt idx="1">
                  <c:v>SO2</c:v>
                </c:pt>
                <c:pt idx="2">
                  <c:v>PM2.5</c:v>
                </c:pt>
              </c:strCache>
            </c:strRef>
          </c:cat>
          <c:val>
            <c:numRef>
              <c:f>Summary!$H$2:$H$4</c:f>
              <c:numCache>
                <c:formatCode>#,##0</c:formatCode>
                <c:ptCount val="3"/>
                <c:pt idx="0">
                  <c:v>1212325.8466022599</c:v>
                </c:pt>
                <c:pt idx="1">
                  <c:v>1515484.5870635801</c:v>
                </c:pt>
                <c:pt idx="2">
                  <c:v>124341.20371105</c:v>
                </c:pt>
              </c:numCache>
            </c:numRef>
          </c:val>
          <c:extLst>
            <c:ext xmlns:c16="http://schemas.microsoft.com/office/drawing/2014/chart" uri="{C3380CC4-5D6E-409C-BE32-E72D297353CC}">
              <c16:uniqueId val="{00000000-137B-4A20-B753-EE9BC6779F8F}"/>
            </c:ext>
          </c:extLst>
        </c:ser>
        <c:ser>
          <c:idx val="0"/>
          <c:order val="1"/>
          <c:tx>
            <c:v>Non-CEMS</c:v>
          </c:tx>
          <c:spPr>
            <a:solidFill>
              <a:schemeClr val="accent1"/>
            </a:solidFill>
            <a:ln>
              <a:noFill/>
            </a:ln>
            <a:effectLst/>
          </c:spPr>
          <c:invertIfNegative val="0"/>
          <c:cat>
            <c:strRef>
              <c:f>Summary!$A$2:$A$4</c:f>
              <c:strCache>
                <c:ptCount val="3"/>
                <c:pt idx="0">
                  <c:v>NOx</c:v>
                </c:pt>
                <c:pt idx="1">
                  <c:v>SO2</c:v>
                </c:pt>
                <c:pt idx="2">
                  <c:v>PM2.5</c:v>
                </c:pt>
              </c:strCache>
            </c:strRef>
          </c:cat>
          <c:val>
            <c:numRef>
              <c:f>Summary!$F$2:$F$4</c:f>
              <c:numCache>
                <c:formatCode>#,##0</c:formatCode>
                <c:ptCount val="3"/>
                <c:pt idx="0">
                  <c:v>106095.237407459</c:v>
                </c:pt>
                <c:pt idx="1">
                  <c:v>52282.054988297699</c:v>
                </c:pt>
                <c:pt idx="2">
                  <c:v>9097.0898291998292</c:v>
                </c:pt>
              </c:numCache>
            </c:numRef>
          </c:val>
          <c:extLst>
            <c:ext xmlns:c16="http://schemas.microsoft.com/office/drawing/2014/chart" uri="{C3380CC4-5D6E-409C-BE32-E72D297353CC}">
              <c16:uniqueId val="{00000001-137B-4A20-B753-EE9BC6779F8F}"/>
            </c:ext>
          </c:extLst>
        </c:ser>
        <c:dLbls>
          <c:showLegendKey val="0"/>
          <c:showVal val="0"/>
          <c:showCatName val="0"/>
          <c:showSerName val="0"/>
          <c:showPercent val="0"/>
          <c:showBubbleSize val="0"/>
        </c:dLbls>
        <c:gapWidth val="219"/>
        <c:overlap val="-27"/>
        <c:axId val="1331669648"/>
        <c:axId val="1331674568"/>
      </c:barChart>
      <c:catAx>
        <c:axId val="133166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1674568"/>
        <c:crosses val="autoZero"/>
        <c:auto val="1"/>
        <c:lblAlgn val="ctr"/>
        <c:lblOffset val="100"/>
        <c:noMultiLvlLbl val="0"/>
      </c:catAx>
      <c:valAx>
        <c:axId val="1331674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1669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[onroad state 2011en 2023en 2028el 2016ff 2023ff 2028ff_ncp.xlsx]By poll!PivotTable3</c:name>
    <c:fmtId val="9"/>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s>
    <c:plotArea>
      <c:layout/>
      <c:barChart>
        <c:barDir val="col"/>
        <c:grouping val="clustered"/>
        <c:varyColors val="0"/>
        <c:ser>
          <c:idx val="0"/>
          <c:order val="0"/>
          <c:tx>
            <c:strRef>
              <c:f>'By poll'!$B$3</c:f>
              <c:strCache>
                <c:ptCount val="1"/>
                <c:pt idx="0">
                  <c:v>Sum of 2011en</c:v>
                </c:pt>
              </c:strCache>
            </c:strRef>
          </c:tx>
          <c:spPr>
            <a:solidFill>
              <a:schemeClr val="accent1"/>
            </a:solidFill>
            <a:ln>
              <a:noFill/>
            </a:ln>
            <a:effectLst/>
          </c:spPr>
          <c:invertIfNegative val="0"/>
          <c:cat>
            <c:strRef>
              <c:f>'By poll'!$A$4:$A$10</c:f>
              <c:strCache>
                <c:ptCount val="6"/>
                <c:pt idx="0">
                  <c:v>NH3</c:v>
                </c:pt>
                <c:pt idx="1">
                  <c:v>NOX</c:v>
                </c:pt>
                <c:pt idx="2">
                  <c:v>PM10-PRI</c:v>
                </c:pt>
                <c:pt idx="3">
                  <c:v>PM25-PRI</c:v>
                </c:pt>
                <c:pt idx="4">
                  <c:v>SO2</c:v>
                </c:pt>
                <c:pt idx="5">
                  <c:v>VOC</c:v>
                </c:pt>
              </c:strCache>
            </c:strRef>
          </c:cat>
          <c:val>
            <c:numRef>
              <c:f>'By poll'!$B$4:$B$10</c:f>
              <c:numCache>
                <c:formatCode>#,##0</c:formatCode>
                <c:ptCount val="6"/>
                <c:pt idx="0">
                  <c:v>120859.29038933817</c:v>
                </c:pt>
                <c:pt idx="1">
                  <c:v>5707938.9755682731</c:v>
                </c:pt>
                <c:pt idx="2">
                  <c:v>336423.05431036709</c:v>
                </c:pt>
                <c:pt idx="3">
                  <c:v>188925.22500473994</c:v>
                </c:pt>
                <c:pt idx="4">
                  <c:v>28194.846053398465</c:v>
                </c:pt>
                <c:pt idx="5">
                  <c:v>2713180.8063308587</c:v>
                </c:pt>
              </c:numCache>
            </c:numRef>
          </c:val>
          <c:extLst>
            <c:ext xmlns:c16="http://schemas.microsoft.com/office/drawing/2014/chart" uri="{C3380CC4-5D6E-409C-BE32-E72D297353CC}">
              <c16:uniqueId val="{00000000-A891-44B1-964C-068B7B764D7A}"/>
            </c:ext>
          </c:extLst>
        </c:ser>
        <c:ser>
          <c:idx val="1"/>
          <c:order val="1"/>
          <c:tx>
            <c:strRef>
              <c:f>'By poll'!$C$3</c:f>
              <c:strCache>
                <c:ptCount val="1"/>
                <c:pt idx="0">
                  <c:v>Sum of 2016ff</c:v>
                </c:pt>
              </c:strCache>
            </c:strRef>
          </c:tx>
          <c:spPr>
            <a:solidFill>
              <a:schemeClr val="accent2"/>
            </a:solidFill>
            <a:ln>
              <a:noFill/>
            </a:ln>
            <a:effectLst/>
          </c:spPr>
          <c:invertIfNegative val="0"/>
          <c:cat>
            <c:strRef>
              <c:f>'By poll'!$A$4:$A$10</c:f>
              <c:strCache>
                <c:ptCount val="6"/>
                <c:pt idx="0">
                  <c:v>NH3</c:v>
                </c:pt>
                <c:pt idx="1">
                  <c:v>NOX</c:v>
                </c:pt>
                <c:pt idx="2">
                  <c:v>PM10-PRI</c:v>
                </c:pt>
                <c:pt idx="3">
                  <c:v>PM25-PRI</c:v>
                </c:pt>
                <c:pt idx="4">
                  <c:v>SO2</c:v>
                </c:pt>
                <c:pt idx="5">
                  <c:v>VOC</c:v>
                </c:pt>
              </c:strCache>
            </c:strRef>
          </c:cat>
          <c:val>
            <c:numRef>
              <c:f>'By poll'!$C$4:$C$10</c:f>
              <c:numCache>
                <c:formatCode>#,##0</c:formatCode>
                <c:ptCount val="6"/>
                <c:pt idx="0">
                  <c:v>100840.80055424501</c:v>
                </c:pt>
                <c:pt idx="1">
                  <c:v>4065539.859546883</c:v>
                </c:pt>
                <c:pt idx="2">
                  <c:v>272770.22703644237</c:v>
                </c:pt>
                <c:pt idx="3">
                  <c:v>130563.78814217402</c:v>
                </c:pt>
                <c:pt idx="4">
                  <c:v>27546.692500676039</c:v>
                </c:pt>
                <c:pt idx="5">
                  <c:v>1985762.9310852499</c:v>
                </c:pt>
              </c:numCache>
            </c:numRef>
          </c:val>
          <c:extLst>
            <c:ext xmlns:c16="http://schemas.microsoft.com/office/drawing/2014/chart" uri="{C3380CC4-5D6E-409C-BE32-E72D297353CC}">
              <c16:uniqueId val="{00000001-A891-44B1-964C-068B7B764D7A}"/>
            </c:ext>
          </c:extLst>
        </c:ser>
        <c:ser>
          <c:idx val="2"/>
          <c:order val="2"/>
          <c:tx>
            <c:strRef>
              <c:f>'By poll'!$D$3</c:f>
              <c:strCache>
                <c:ptCount val="1"/>
                <c:pt idx="0">
                  <c:v>Sum of 2023en</c:v>
                </c:pt>
              </c:strCache>
            </c:strRef>
          </c:tx>
          <c:spPr>
            <a:solidFill>
              <a:schemeClr val="accent3"/>
            </a:solidFill>
            <a:ln>
              <a:noFill/>
            </a:ln>
            <a:effectLst/>
          </c:spPr>
          <c:invertIfNegative val="0"/>
          <c:cat>
            <c:strRef>
              <c:f>'By poll'!$A$4:$A$10</c:f>
              <c:strCache>
                <c:ptCount val="6"/>
                <c:pt idx="0">
                  <c:v>NH3</c:v>
                </c:pt>
                <c:pt idx="1">
                  <c:v>NOX</c:v>
                </c:pt>
                <c:pt idx="2">
                  <c:v>PM10-PRI</c:v>
                </c:pt>
                <c:pt idx="3">
                  <c:v>PM25-PRI</c:v>
                </c:pt>
                <c:pt idx="4">
                  <c:v>SO2</c:v>
                </c:pt>
                <c:pt idx="5">
                  <c:v>VOC</c:v>
                </c:pt>
              </c:strCache>
            </c:strRef>
          </c:cat>
          <c:val>
            <c:numRef>
              <c:f>'By poll'!$D$4:$D$10</c:f>
              <c:numCache>
                <c:formatCode>#,##0</c:formatCode>
                <c:ptCount val="6"/>
                <c:pt idx="0">
                  <c:v>82105.97151959833</c:v>
                </c:pt>
                <c:pt idx="1">
                  <c:v>1785897.9169823453</c:v>
                </c:pt>
                <c:pt idx="2">
                  <c:v>239199.54405548677</c:v>
                </c:pt>
                <c:pt idx="3">
                  <c:v>79527.41142308827</c:v>
                </c:pt>
                <c:pt idx="4">
                  <c:v>12114.107867008865</c:v>
                </c:pt>
                <c:pt idx="5">
                  <c:v>987796.39943242318</c:v>
                </c:pt>
              </c:numCache>
            </c:numRef>
          </c:val>
          <c:extLst>
            <c:ext xmlns:c16="http://schemas.microsoft.com/office/drawing/2014/chart" uri="{C3380CC4-5D6E-409C-BE32-E72D297353CC}">
              <c16:uniqueId val="{00000002-A891-44B1-964C-068B7B764D7A}"/>
            </c:ext>
          </c:extLst>
        </c:ser>
        <c:ser>
          <c:idx val="3"/>
          <c:order val="3"/>
          <c:tx>
            <c:strRef>
              <c:f>'By poll'!$E$3</c:f>
              <c:strCache>
                <c:ptCount val="1"/>
                <c:pt idx="0">
                  <c:v>Sum of 2023ff</c:v>
                </c:pt>
              </c:strCache>
            </c:strRef>
          </c:tx>
          <c:spPr>
            <a:solidFill>
              <a:schemeClr val="accent4"/>
            </a:solidFill>
            <a:ln>
              <a:noFill/>
            </a:ln>
            <a:effectLst/>
          </c:spPr>
          <c:invertIfNegative val="0"/>
          <c:cat>
            <c:strRef>
              <c:f>'By poll'!$A$4:$A$10</c:f>
              <c:strCache>
                <c:ptCount val="6"/>
                <c:pt idx="0">
                  <c:v>NH3</c:v>
                </c:pt>
                <c:pt idx="1">
                  <c:v>NOX</c:v>
                </c:pt>
                <c:pt idx="2">
                  <c:v>PM10-PRI</c:v>
                </c:pt>
                <c:pt idx="3">
                  <c:v>PM25-PRI</c:v>
                </c:pt>
                <c:pt idx="4">
                  <c:v>SO2</c:v>
                </c:pt>
                <c:pt idx="5">
                  <c:v>VOC</c:v>
                </c:pt>
              </c:strCache>
            </c:strRef>
          </c:cat>
          <c:val>
            <c:numRef>
              <c:f>'By poll'!$E$4:$E$10</c:f>
              <c:numCache>
                <c:formatCode>#,##0</c:formatCode>
                <c:ptCount val="6"/>
                <c:pt idx="0">
                  <c:v>87246.251069260834</c:v>
                </c:pt>
                <c:pt idx="1">
                  <c:v>1953937.9415541526</c:v>
                </c:pt>
                <c:pt idx="2">
                  <c:v>224706.3581868191</c:v>
                </c:pt>
                <c:pt idx="3">
                  <c:v>78910.488689456964</c:v>
                </c:pt>
                <c:pt idx="4">
                  <c:v>12397.139629669682</c:v>
                </c:pt>
                <c:pt idx="5">
                  <c:v>1195487.9001101418</c:v>
                </c:pt>
              </c:numCache>
            </c:numRef>
          </c:val>
          <c:extLst>
            <c:ext xmlns:c16="http://schemas.microsoft.com/office/drawing/2014/chart" uri="{C3380CC4-5D6E-409C-BE32-E72D297353CC}">
              <c16:uniqueId val="{00000003-A891-44B1-964C-068B7B764D7A}"/>
            </c:ext>
          </c:extLst>
        </c:ser>
        <c:ser>
          <c:idx val="4"/>
          <c:order val="4"/>
          <c:tx>
            <c:strRef>
              <c:f>'By poll'!$F$3</c:f>
              <c:strCache>
                <c:ptCount val="1"/>
                <c:pt idx="0">
                  <c:v>Sum of 2028el</c:v>
                </c:pt>
              </c:strCache>
            </c:strRef>
          </c:tx>
          <c:spPr>
            <a:solidFill>
              <a:schemeClr val="accent5"/>
            </a:solidFill>
            <a:ln>
              <a:noFill/>
            </a:ln>
            <a:effectLst/>
          </c:spPr>
          <c:invertIfNegative val="0"/>
          <c:cat>
            <c:strRef>
              <c:f>'By poll'!$A$4:$A$10</c:f>
              <c:strCache>
                <c:ptCount val="6"/>
                <c:pt idx="0">
                  <c:v>NH3</c:v>
                </c:pt>
                <c:pt idx="1">
                  <c:v>NOX</c:v>
                </c:pt>
                <c:pt idx="2">
                  <c:v>PM10-PRI</c:v>
                </c:pt>
                <c:pt idx="3">
                  <c:v>PM25-PRI</c:v>
                </c:pt>
                <c:pt idx="4">
                  <c:v>SO2</c:v>
                </c:pt>
                <c:pt idx="5">
                  <c:v>VOC</c:v>
                </c:pt>
              </c:strCache>
            </c:strRef>
          </c:cat>
          <c:val>
            <c:numRef>
              <c:f>'By poll'!$F$4:$F$10</c:f>
              <c:numCache>
                <c:formatCode>#,##0</c:formatCode>
                <c:ptCount val="6"/>
                <c:pt idx="0">
                  <c:v>82341.317313513457</c:v>
                </c:pt>
                <c:pt idx="1">
                  <c:v>1292790.6121161571</c:v>
                </c:pt>
                <c:pt idx="2">
                  <c:v>230699.79800031934</c:v>
                </c:pt>
                <c:pt idx="3">
                  <c:v>64134.631808660823</c:v>
                </c:pt>
                <c:pt idx="4">
                  <c:v>11637.586058386838</c:v>
                </c:pt>
                <c:pt idx="5">
                  <c:v>733955.94319069828</c:v>
                </c:pt>
              </c:numCache>
            </c:numRef>
          </c:val>
          <c:extLst>
            <c:ext xmlns:c16="http://schemas.microsoft.com/office/drawing/2014/chart" uri="{C3380CC4-5D6E-409C-BE32-E72D297353CC}">
              <c16:uniqueId val="{00000004-A891-44B1-964C-068B7B764D7A}"/>
            </c:ext>
          </c:extLst>
        </c:ser>
        <c:ser>
          <c:idx val="5"/>
          <c:order val="5"/>
          <c:tx>
            <c:strRef>
              <c:f>'By poll'!$G$3</c:f>
              <c:strCache>
                <c:ptCount val="1"/>
                <c:pt idx="0">
                  <c:v>Sum of 2028ff</c:v>
                </c:pt>
              </c:strCache>
            </c:strRef>
          </c:tx>
          <c:spPr>
            <a:solidFill>
              <a:schemeClr val="accent6"/>
            </a:solidFill>
            <a:ln>
              <a:noFill/>
            </a:ln>
            <a:effectLst/>
          </c:spPr>
          <c:invertIfNegative val="0"/>
          <c:cat>
            <c:strRef>
              <c:f>'By poll'!$A$4:$A$10</c:f>
              <c:strCache>
                <c:ptCount val="6"/>
                <c:pt idx="0">
                  <c:v>NH3</c:v>
                </c:pt>
                <c:pt idx="1">
                  <c:v>NOX</c:v>
                </c:pt>
                <c:pt idx="2">
                  <c:v>PM10-PRI</c:v>
                </c:pt>
                <c:pt idx="3">
                  <c:v>PM25-PRI</c:v>
                </c:pt>
                <c:pt idx="4">
                  <c:v>SO2</c:v>
                </c:pt>
                <c:pt idx="5">
                  <c:v>VOC</c:v>
                </c:pt>
              </c:strCache>
            </c:strRef>
          </c:cat>
          <c:val>
            <c:numRef>
              <c:f>'By poll'!$G$4:$G$10</c:f>
              <c:numCache>
                <c:formatCode>#,##0</c:formatCode>
                <c:ptCount val="6"/>
                <c:pt idx="0">
                  <c:v>83631.312376084301</c:v>
                </c:pt>
                <c:pt idx="1">
                  <c:v>1353757.3947197616</c:v>
                </c:pt>
                <c:pt idx="2">
                  <c:v>211036.9369827733</c:v>
                </c:pt>
                <c:pt idx="3">
                  <c:v>63040.633939299405</c:v>
                </c:pt>
                <c:pt idx="4">
                  <c:v>11547.411082827733</c:v>
                </c:pt>
                <c:pt idx="5">
                  <c:v>885883.4899435275</c:v>
                </c:pt>
              </c:numCache>
            </c:numRef>
          </c:val>
          <c:extLst>
            <c:ext xmlns:c16="http://schemas.microsoft.com/office/drawing/2014/chart" uri="{C3380CC4-5D6E-409C-BE32-E72D297353CC}">
              <c16:uniqueId val="{00000005-A891-44B1-964C-068B7B764D7A}"/>
            </c:ext>
          </c:extLst>
        </c:ser>
        <c:dLbls>
          <c:showLegendKey val="0"/>
          <c:showVal val="0"/>
          <c:showCatName val="0"/>
          <c:showSerName val="0"/>
          <c:showPercent val="0"/>
          <c:showBubbleSize val="0"/>
        </c:dLbls>
        <c:gapWidth val="219"/>
        <c:overlap val="-27"/>
        <c:axId val="759435888"/>
        <c:axId val="759442448"/>
      </c:barChart>
      <c:catAx>
        <c:axId val="75943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59442448"/>
        <c:crosses val="autoZero"/>
        <c:auto val="1"/>
        <c:lblAlgn val="ctr"/>
        <c:lblOffset val="100"/>
        <c:noMultiLvlLbl val="0"/>
      </c:catAx>
      <c:valAx>
        <c:axId val="759442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594358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12/19/2018</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12/19/2018</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9797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a:t>
            </a:fld>
            <a:endParaRPr lang="en-US"/>
          </a:p>
        </p:txBody>
      </p:sp>
    </p:spTree>
    <p:extLst>
      <p:ext uri="{BB962C8B-B14F-4D97-AF65-F5344CB8AC3E}">
        <p14:creationId xmlns:p14="http://schemas.microsoft.com/office/powerpoint/2010/main" val="4285005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26</a:t>
            </a:fld>
            <a:endParaRPr lang="en-US"/>
          </a:p>
        </p:txBody>
      </p:sp>
    </p:spTree>
    <p:extLst>
      <p:ext uri="{BB962C8B-B14F-4D97-AF65-F5344CB8AC3E}">
        <p14:creationId xmlns:p14="http://schemas.microsoft.com/office/powerpoint/2010/main" val="195532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36</a:t>
            </a:fld>
            <a:endParaRPr lang="en-US"/>
          </a:p>
        </p:txBody>
      </p:sp>
    </p:spTree>
    <p:extLst>
      <p:ext uri="{BB962C8B-B14F-4D97-AF65-F5344CB8AC3E}">
        <p14:creationId xmlns:p14="http://schemas.microsoft.com/office/powerpoint/2010/main" val="2452231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685800" y="1752605"/>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4"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7706202" y="6407944"/>
            <a:ext cx="941070" cy="365760"/>
          </a:xfrm>
        </p:spPr>
        <p:txBody>
          <a:bodyPr/>
          <a:lstStyle>
            <a:lvl1pPr>
              <a:defRPr>
                <a:solidFill>
                  <a:srgbClr val="FFFFFF"/>
                </a:solidFill>
              </a:defRPr>
            </a:lvl1pPr>
            <a:extLst/>
          </a:lstStyle>
          <a:p>
            <a:r>
              <a:rPr lang="en-US" dirty="0"/>
              <a:t>8/14/2017</a:t>
            </a:r>
          </a:p>
        </p:txBody>
      </p:sp>
      <p:sp>
        <p:nvSpPr>
          <p:cNvPr id="19" name="Footer Placeholder 18"/>
          <p:cNvSpPr>
            <a:spLocks noGrp="1"/>
          </p:cNvSpPr>
          <p:nvPr>
            <p:ph type="ftr" sz="quarter" idx="11"/>
          </p:nvPr>
        </p:nvSpPr>
        <p:spPr>
          <a:xfrm>
            <a:off x="0" y="6492879"/>
            <a:ext cx="3657600" cy="323015"/>
          </a:xfrm>
        </p:spPr>
        <p:txBody>
          <a:bodyPr/>
          <a:lstStyle>
            <a:lvl1pPr>
              <a:defRPr sz="1000">
                <a:solidFill>
                  <a:schemeClr val="accent1">
                    <a:tint val="20000"/>
                  </a:schemeClr>
                </a:solidFill>
              </a:defRPr>
            </a:lvl1pPr>
            <a:extLst/>
          </a:lstStyle>
          <a:p>
            <a:r>
              <a:rPr lang="en-US" dirty="0"/>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3"/>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12/19/2018</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4"/>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12/19/2018</a:t>
            </a:fld>
            <a:endParaRPr lang="en-US"/>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696200" y="6407944"/>
            <a:ext cx="951072" cy="365760"/>
          </a:xfrm>
        </p:spPr>
        <p:txBody>
          <a:bodyPr/>
          <a:lstStyle>
            <a:lvl1pPr>
              <a:defRPr/>
            </a:lvl1pPr>
          </a:lstStyle>
          <a:p>
            <a:r>
              <a:rPr lang="en-US" dirty="0"/>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2"/>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32"/>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12/19/2018</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8"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8"/>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1444298"/>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12/19/2018</a:t>
            </a:fld>
            <a:endParaRPr lang="en-US"/>
          </a:p>
        </p:txBody>
      </p:sp>
      <p:sp>
        <p:nvSpPr>
          <p:cNvPr id="8" name="Footer Placeholder 7"/>
          <p:cNvSpPr>
            <a:spLocks noGrp="1"/>
          </p:cNvSpPr>
          <p:nvPr>
            <p:ph type="ftr" sz="quarter" idx="11"/>
          </p:nvPr>
        </p:nvSpPr>
        <p:spPr/>
        <p:txBody>
          <a:bodyPr/>
          <a:lstStyle/>
          <a:p>
            <a:r>
              <a:rPr lang="en-US" dirty="0"/>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12/19/2018</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96200" y="6407944"/>
            <a:ext cx="951072" cy="365760"/>
          </a:xfrm>
        </p:spPr>
        <p:txBody>
          <a:bodyPr/>
          <a:lstStyle>
            <a:lvl1pPr>
              <a:defRPr/>
            </a:lvl1pPr>
          </a:lstStyle>
          <a:p>
            <a:r>
              <a:rPr lang="en-US" dirty="0"/>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lvl1pPr>
              <a:defRPr/>
            </a:lvl1pPr>
          </a:lstStyle>
          <a:p>
            <a:r>
              <a:rPr lang="en-US" dirty="0"/>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12/19/2018</a:t>
            </a:fld>
            <a:endParaRPr lang="en-US"/>
          </a:p>
        </p:txBody>
      </p:sp>
      <p:sp>
        <p:nvSpPr>
          <p:cNvPr id="6" name="Footer Placeholder 5"/>
          <p:cNvSpPr>
            <a:spLocks noGrp="1"/>
          </p:cNvSpPr>
          <p:nvPr>
            <p:ph type="ftr" sz="quarter" idx="11"/>
          </p:nvPr>
        </p:nvSpPr>
        <p:spPr>
          <a:xfrm>
            <a:off x="4380074" y="6407948"/>
            <a:ext cx="2350681" cy="365125"/>
          </a:xfrm>
        </p:spPr>
        <p:txBody>
          <a:bodyPr/>
          <a:lstStyle>
            <a:lvl1pPr>
              <a:defRPr>
                <a:solidFill>
                  <a:schemeClr val="tx1"/>
                </a:solidFill>
              </a:defRPr>
            </a:lvl1pPr>
            <a:extLst/>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9237" y="57877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32"/>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12/19/2018</a:t>
            </a:fld>
            <a:endParaRPr lang="en-US"/>
          </a:p>
        </p:txBody>
      </p:sp>
      <p:sp>
        <p:nvSpPr>
          <p:cNvPr id="22" name="Footer Placeholder 21"/>
          <p:cNvSpPr>
            <a:spLocks noGrp="1"/>
          </p:cNvSpPr>
          <p:nvPr>
            <p:ph type="ftr" sz="quarter" idx="3"/>
          </p:nvPr>
        </p:nvSpPr>
        <p:spPr>
          <a:xfrm>
            <a:off x="4380074" y="6407948"/>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a:t>US EPA OAQPS, Emission Inventory and Analysis Group</a:t>
            </a:r>
          </a:p>
        </p:txBody>
      </p:sp>
      <p:sp>
        <p:nvSpPr>
          <p:cNvPr id="18" name="Slide Number Placeholder 17"/>
          <p:cNvSpPr>
            <a:spLocks noGrp="1"/>
          </p:cNvSpPr>
          <p:nvPr>
            <p:ph type="sldNum" sz="quarter" idx="4"/>
          </p:nvPr>
        </p:nvSpPr>
        <p:spPr>
          <a:xfrm>
            <a:off x="8647272" y="6407948"/>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ttendee.gotowebinar.com/register/4154319263223578114" TargetMode="External"/><Relationship Id="rId2" Type="http://schemas.openxmlformats.org/officeDocument/2006/relationships/hyperlink" Target="https://attendee.gotowebinar.com/register/837282981916290304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epa.gov/airmarkets/clean-air-markets-power-sector-modeli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views.cira.colostate.edu/wiki/wiki/9177"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views.cira.colostate.edu/wiki/wiki/917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views.cira.colostate.edu/wiki/wiki/918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views.cira.colostate.edu/wiki/wiki/918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ftp://newftp.epa.gov/Air/emismod/2016/beta/reports/onroad/"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ftp://newftp.epa.gov/air/emismod/2016/beta/reports/onroad/"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views.cira.colostate.edu/wiki/wiki/9179"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ftp://newftp.epa.gov/Air/emismod/2016/alph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views.cira.colostate.edu/wiki/wiki/9182"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views.cira.colostate.edu/wiki/wiki/9176"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drive.google.com/drive/folders/14e4iqUv64z1eC71BHyYPaj09I-kt1MBW" TargetMode="External"/><Relationship Id="rId2" Type="http://schemas.openxmlformats.org/officeDocument/2006/relationships/hyperlink" Target="http://views.cira.colostate.edu/wiki/wiki/9175"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views.cira.colostate.edu/wiki/wiki/9172"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regap.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views.cira.colostate.edu/wiki/wiki/919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views.cira.colostate.edu/wiki/wiki/9169" TargetMode="External"/><Relationship Id="rId2" Type="http://schemas.openxmlformats.org/officeDocument/2006/relationships/hyperlink" Target="http://views.cira.colostate.edu/wiki/wiki/10195"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views.cira.colostate.edu/wiki/wiki/917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a:t>
            </a:fld>
            <a:endParaRPr lang="en-US"/>
          </a:p>
        </p:txBody>
      </p:sp>
      <p:sp>
        <p:nvSpPr>
          <p:cNvPr id="4" name="Title 3"/>
          <p:cNvSpPr>
            <a:spLocks noGrp="1"/>
          </p:cNvSpPr>
          <p:nvPr>
            <p:ph type="title"/>
          </p:nvPr>
        </p:nvSpPr>
        <p:spPr>
          <a:xfrm>
            <a:off x="417672" y="1828800"/>
            <a:ext cx="8229600" cy="1828800"/>
          </a:xfrm>
        </p:spPr>
        <p:txBody>
          <a:bodyPr>
            <a:noAutofit/>
          </a:bodyPr>
          <a:lstStyle/>
          <a:p>
            <a:r>
              <a:rPr lang="en-US" sz="4000" dirty="0"/>
              <a:t>Quarterly Update on the National Inventory Collaborative</a:t>
            </a:r>
          </a:p>
        </p:txBody>
      </p:sp>
      <p:sp>
        <p:nvSpPr>
          <p:cNvPr id="7" name="Content Placeholder 1">
            <a:extLst>
              <a:ext uri="{FF2B5EF4-FFF2-40B4-BE49-F238E27FC236}">
                <a16:creationId xmlns:a16="http://schemas.microsoft.com/office/drawing/2014/main" id="{FFB31873-B0B8-C047-8D29-5A7341F3F0CC}"/>
              </a:ext>
            </a:extLst>
          </p:cNvPr>
          <p:cNvSpPr>
            <a:spLocks noGrp="1"/>
          </p:cNvSpPr>
          <p:nvPr>
            <p:ph idx="1"/>
          </p:nvPr>
        </p:nvSpPr>
        <p:spPr>
          <a:xfrm>
            <a:off x="457200" y="4572000"/>
            <a:ext cx="8229600" cy="1600200"/>
          </a:xfrm>
        </p:spPr>
        <p:txBody>
          <a:bodyPr>
            <a:normAutofit/>
          </a:bodyPr>
          <a:lstStyle/>
          <a:p>
            <a:pPr marL="109728" indent="0">
              <a:buNone/>
            </a:pPr>
            <a:r>
              <a:rPr lang="en-US" dirty="0"/>
              <a:t>December 19, 2018</a:t>
            </a:r>
          </a:p>
        </p:txBody>
      </p:sp>
    </p:spTree>
    <p:extLst>
      <p:ext uri="{BB962C8B-B14F-4D97-AF65-F5344CB8AC3E}">
        <p14:creationId xmlns:p14="http://schemas.microsoft.com/office/powerpoint/2010/main" val="100395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66233"/>
            <a:ext cx="7696200" cy="5140456"/>
          </a:xfrm>
        </p:spPr>
        <p:txBody>
          <a:bodyPr>
            <a:noAutofit/>
          </a:bodyPr>
          <a:lstStyle/>
          <a:p>
            <a:r>
              <a:rPr lang="en-US" sz="2400" dirty="0"/>
              <a:t>Base year 2016 is complete</a:t>
            </a:r>
          </a:p>
          <a:p>
            <a:r>
              <a:rPr lang="en-US" sz="2400" dirty="0"/>
              <a:t>Crosswalks were finalized this quarter to prepare the inventory for platform compatibility with either ERTAC EGU or IPM projections</a:t>
            </a:r>
          </a:p>
          <a:p>
            <a:r>
              <a:rPr lang="en-US" sz="2400" dirty="0"/>
              <a:t>Temporal allocation for sources without CEMS data uses both peaking and non-peaking sources depending on the type of source</a:t>
            </a:r>
            <a:endParaRPr lang="en-US" sz="105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10</a:t>
            </a:fld>
            <a:endParaRPr lang="en-US"/>
          </a:p>
        </p:txBody>
      </p:sp>
      <p:sp>
        <p:nvSpPr>
          <p:cNvPr id="7" name="Title 3">
            <a:extLst>
              <a:ext uri="{FF2B5EF4-FFF2-40B4-BE49-F238E27FC236}">
                <a16:creationId xmlns:a16="http://schemas.microsoft.com/office/drawing/2014/main" id="{818362BB-024D-4645-B407-10B9F9A6CE42}"/>
              </a:ext>
            </a:extLst>
          </p:cNvPr>
          <p:cNvSpPr>
            <a:spLocks noGrp="1"/>
          </p:cNvSpPr>
          <p:nvPr>
            <p:ph type="title"/>
          </p:nvPr>
        </p:nvSpPr>
        <p:spPr>
          <a:xfrm>
            <a:off x="457200" y="274638"/>
            <a:ext cx="8229600" cy="1143000"/>
          </a:xfrm>
        </p:spPr>
        <p:txBody>
          <a:bodyPr>
            <a:noAutofit/>
          </a:bodyPr>
          <a:lstStyle/>
          <a:p>
            <a:r>
              <a:rPr lang="en-US" sz="3600" dirty="0"/>
              <a:t>EGU Workgroup: 2016 beta</a:t>
            </a:r>
          </a:p>
        </p:txBody>
      </p:sp>
    </p:spTree>
    <p:extLst>
      <p:ext uri="{BB962C8B-B14F-4D97-AF65-F5344CB8AC3E}">
        <p14:creationId xmlns:p14="http://schemas.microsoft.com/office/powerpoint/2010/main" val="3286433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55E4D5-F3E8-4C23-9702-C34B388DE47A}"/>
              </a:ext>
            </a:extLst>
          </p:cNvPr>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a:extLst>
              <a:ext uri="{FF2B5EF4-FFF2-40B4-BE49-F238E27FC236}">
                <a16:creationId xmlns:a16="http://schemas.microsoft.com/office/drawing/2014/main" id="{80A1C9CE-595E-43D4-AD8D-C453EC1CD248}"/>
              </a:ext>
            </a:extLst>
          </p:cNvPr>
          <p:cNvSpPr>
            <a:spLocks noGrp="1"/>
          </p:cNvSpPr>
          <p:nvPr>
            <p:ph type="title"/>
          </p:nvPr>
        </p:nvSpPr>
        <p:spPr>
          <a:xfrm>
            <a:off x="457200" y="274638"/>
            <a:ext cx="8229600" cy="1143000"/>
          </a:xfrm>
        </p:spPr>
        <p:txBody>
          <a:bodyPr/>
          <a:lstStyle/>
          <a:p>
            <a:r>
              <a:rPr lang="en-US" dirty="0"/>
              <a:t>2014 and 2016 EGU Summary</a:t>
            </a:r>
          </a:p>
        </p:txBody>
      </p:sp>
      <p:graphicFrame>
        <p:nvGraphicFramePr>
          <p:cNvPr id="5" name="Content Placeholder 4">
            <a:extLst>
              <a:ext uri="{FF2B5EF4-FFF2-40B4-BE49-F238E27FC236}">
                <a16:creationId xmlns:a16="http://schemas.microsoft.com/office/drawing/2014/main" id="{11CE9DAB-8548-4AE1-AF7E-1AEBCDB781F7}"/>
              </a:ext>
            </a:extLst>
          </p:cNvPr>
          <p:cNvGraphicFramePr>
            <a:graphicFrameLocks noGrp="1"/>
          </p:cNvGraphicFramePr>
          <p:nvPr>
            <p:ph idx="1"/>
            <p:extLst/>
          </p:nvPr>
        </p:nvGraphicFramePr>
        <p:xfrm>
          <a:off x="228600" y="1414533"/>
          <a:ext cx="4572000" cy="431006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BF8B7C5-8ED3-4928-B571-CB9CBAAE870B}"/>
              </a:ext>
            </a:extLst>
          </p:cNvPr>
          <p:cNvSpPr txBox="1"/>
          <p:nvPr/>
        </p:nvSpPr>
        <p:spPr>
          <a:xfrm>
            <a:off x="2514600" y="5669284"/>
            <a:ext cx="6248400" cy="738664"/>
          </a:xfrm>
          <a:prstGeom prst="rect">
            <a:avLst/>
          </a:prstGeom>
          <a:noFill/>
        </p:spPr>
        <p:txBody>
          <a:bodyPr wrap="square" rtlCol="0">
            <a:spAutoFit/>
          </a:bodyPr>
          <a:lstStyle/>
          <a:p>
            <a:r>
              <a:rPr lang="en-US" sz="1400" dirty="0"/>
              <a:t>There was a substantial drop in EGU NOx and SO2 from 2014 to 2016</a:t>
            </a:r>
            <a:br>
              <a:rPr lang="en-US" sz="1400" dirty="0"/>
            </a:br>
            <a:r>
              <a:rPr lang="en-US" sz="1400" dirty="0"/>
              <a:t>The vast majority of annual EGU emissions are from units with CEMS</a:t>
            </a:r>
          </a:p>
          <a:p>
            <a:r>
              <a:rPr lang="en-US" sz="1400" dirty="0"/>
              <a:t>Many Non CEMS sources are peaking units</a:t>
            </a:r>
          </a:p>
        </p:txBody>
      </p:sp>
      <p:graphicFrame>
        <p:nvGraphicFramePr>
          <p:cNvPr id="9" name="Chart 8">
            <a:extLst>
              <a:ext uri="{FF2B5EF4-FFF2-40B4-BE49-F238E27FC236}">
                <a16:creationId xmlns:a16="http://schemas.microsoft.com/office/drawing/2014/main" id="{B59EFEFB-17C8-477F-9E3D-BB2E373AC64B}"/>
              </a:ext>
            </a:extLst>
          </p:cNvPr>
          <p:cNvGraphicFramePr>
            <a:graphicFrameLocks/>
          </p:cNvGraphicFramePr>
          <p:nvPr>
            <p:extLst/>
          </p:nvPr>
        </p:nvGraphicFramePr>
        <p:xfrm>
          <a:off x="4648200" y="1524000"/>
          <a:ext cx="4038600" cy="4038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59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60B15-6501-4909-9633-986B8366D60A}"/>
              </a:ext>
            </a:extLst>
          </p:cNvPr>
          <p:cNvSpPr>
            <a:spLocks noGrp="1"/>
          </p:cNvSpPr>
          <p:nvPr>
            <p:ph idx="1"/>
          </p:nvPr>
        </p:nvSpPr>
        <p:spPr>
          <a:xfrm>
            <a:off x="403377" y="1219200"/>
            <a:ext cx="8733632" cy="5029200"/>
          </a:xfrm>
        </p:spPr>
        <p:txBody>
          <a:bodyPr>
            <a:normAutofit fontScale="70000" lnSpcReduction="20000"/>
          </a:bodyPr>
          <a:lstStyle/>
          <a:p>
            <a:r>
              <a:rPr lang="en-US" b="1" cap="all" dirty="0"/>
              <a:t>Runs with new inputs of CONUS v16.0 complete</a:t>
            </a:r>
          </a:p>
          <a:p>
            <a:pPr marL="670758" lvl="1" indent="-414726">
              <a:buFont typeface="Arial" pitchFamily="34" charset="0"/>
              <a:buChar char="•"/>
            </a:pPr>
            <a:r>
              <a:rPr lang="en-US" altLang="en-US" dirty="0"/>
              <a:t>Current: v16.0/</a:t>
            </a:r>
            <a:r>
              <a:rPr lang="en-US" altLang="en-US"/>
              <a:t>beta – will </a:t>
            </a:r>
            <a:r>
              <a:rPr lang="en-US" altLang="en-US" dirty="0"/>
              <a:t>be used for 2016 beta platform and 2016v1</a:t>
            </a:r>
          </a:p>
          <a:p>
            <a:pPr marL="670758" lvl="1" indent="-414726">
              <a:buFont typeface="Arial" pitchFamily="34" charset="0"/>
              <a:buChar char="•"/>
            </a:pPr>
            <a:r>
              <a:rPr lang="en-US" altLang="en-US" dirty="0"/>
              <a:t>Years: </a:t>
            </a:r>
          </a:p>
          <a:p>
            <a:pPr marL="1015355" lvl="2" indent="-414726">
              <a:buFont typeface="Arial" pitchFamily="34" charset="0"/>
              <a:buChar char="•"/>
            </a:pPr>
            <a:r>
              <a:rPr lang="en-US" altLang="en-US" dirty="0"/>
              <a:t>Base Year 2016</a:t>
            </a:r>
          </a:p>
          <a:p>
            <a:pPr marL="1015355" lvl="2" indent="-414726">
              <a:buFont typeface="Arial" pitchFamily="34" charset="0"/>
              <a:buChar char="•"/>
            </a:pPr>
            <a:r>
              <a:rPr lang="en-US" altLang="en-US" dirty="0"/>
              <a:t>Future Years 2020, 2023, 2028</a:t>
            </a:r>
          </a:p>
          <a:p>
            <a:pPr marL="1015355" lvl="2" indent="-414726">
              <a:buFont typeface="Arial" pitchFamily="34" charset="0"/>
              <a:buChar char="•"/>
            </a:pPr>
            <a:r>
              <a:rPr lang="en-US" altLang="en-US" dirty="0"/>
              <a:t>Other years if needed</a:t>
            </a:r>
          </a:p>
          <a:p>
            <a:pPr marL="670758" lvl="1" indent="-414726">
              <a:buFont typeface="Arial" pitchFamily="34" charset="0"/>
              <a:buChar char="•"/>
            </a:pPr>
            <a:r>
              <a:rPr lang="en-US" altLang="en-US" dirty="0"/>
              <a:t>CSAPR-compliant, meets state assurance levels</a:t>
            </a:r>
          </a:p>
          <a:p>
            <a:pPr marL="109728" indent="0">
              <a:buNone/>
            </a:pPr>
            <a:r>
              <a:rPr lang="en-US" dirty="0"/>
              <a:t> </a:t>
            </a:r>
          </a:p>
          <a:p>
            <a:r>
              <a:rPr lang="en-US" b="1" cap="all" dirty="0"/>
              <a:t>Next steps</a:t>
            </a:r>
          </a:p>
          <a:p>
            <a:r>
              <a:rPr lang="en-US" dirty="0"/>
              <a:t>Outreach event January 24 &amp; 29 @ 2PM Eastern (Identical)</a:t>
            </a:r>
          </a:p>
          <a:p>
            <a:pPr marL="670758" lvl="1" indent="-414726">
              <a:buFont typeface="Arial" pitchFamily="34" charset="0"/>
              <a:buChar char="•"/>
            </a:pPr>
            <a:r>
              <a:rPr lang="en-US" dirty="0"/>
              <a:t>Jan 24 Registration URL: </a:t>
            </a:r>
            <a:r>
              <a:rPr lang="en-US" dirty="0">
                <a:hlinkClick r:id="rId2"/>
              </a:rPr>
              <a:t>https://attendee.gotowebinar.com/register/8372829819162903042</a:t>
            </a:r>
            <a:endParaRPr lang="en-US" altLang="en-US" dirty="0"/>
          </a:p>
          <a:p>
            <a:pPr marL="670758" lvl="1" indent="-414726">
              <a:buFont typeface="Arial" pitchFamily="34" charset="0"/>
              <a:buChar char="•"/>
            </a:pPr>
            <a:r>
              <a:rPr lang="en-US" dirty="0"/>
              <a:t>Jan 29 Registration URL: </a:t>
            </a:r>
            <a:r>
              <a:rPr lang="en-US" dirty="0">
                <a:hlinkClick r:id="rId3"/>
              </a:rPr>
              <a:t>https://attendee.gotowebinar.com/register/4154319263223578114</a:t>
            </a:r>
            <a:endParaRPr lang="en-US" dirty="0"/>
          </a:p>
          <a:p>
            <a:endParaRPr lang="en-US" dirty="0"/>
          </a:p>
          <a:p>
            <a:r>
              <a:rPr lang="en-US" dirty="0"/>
              <a:t>Use the crosswalk to separate base year files into three files: </a:t>
            </a:r>
          </a:p>
          <a:p>
            <a:pPr lvl="1"/>
            <a:r>
              <a:rPr lang="en-US" dirty="0"/>
              <a:t>ERTAC EGU / Small EGU / </a:t>
            </a:r>
            <a:r>
              <a:rPr lang="en-US" dirty="0" err="1"/>
              <a:t>NonEGU</a:t>
            </a:r>
            <a:r>
              <a:rPr lang="en-US" dirty="0"/>
              <a:t> point</a:t>
            </a:r>
          </a:p>
          <a:p>
            <a:pPr lvl="1"/>
            <a:endParaRPr lang="en-US" dirty="0"/>
          </a:p>
          <a:p>
            <a:r>
              <a:rPr lang="en-US" dirty="0"/>
              <a:t>Documentation</a:t>
            </a:r>
          </a:p>
        </p:txBody>
      </p:sp>
      <p:sp>
        <p:nvSpPr>
          <p:cNvPr id="3" name="Slide Number Placeholder 2">
            <a:extLst>
              <a:ext uri="{FF2B5EF4-FFF2-40B4-BE49-F238E27FC236}">
                <a16:creationId xmlns:a16="http://schemas.microsoft.com/office/drawing/2014/main" id="{EBAD7948-CC5E-4193-9BCF-CFAF07FF16AB}"/>
              </a:ext>
            </a:extLst>
          </p:cNvPr>
          <p:cNvSpPr>
            <a:spLocks noGrp="1"/>
          </p:cNvSpPr>
          <p:nvPr>
            <p:ph type="sldNum" sz="quarter" idx="12"/>
          </p:nvPr>
        </p:nvSpPr>
        <p:spPr/>
        <p:txBody>
          <a:bodyPr/>
          <a:lstStyle/>
          <a:p>
            <a:fld id="{61C894BD-DCE2-4A96-A9AF-225BBEAC2A40}" type="slidenum">
              <a:rPr lang="en-US" smtClean="0"/>
              <a:pPr/>
              <a:t>12</a:t>
            </a:fld>
            <a:endParaRPr lang="en-US"/>
          </a:p>
        </p:txBody>
      </p:sp>
      <p:sp>
        <p:nvSpPr>
          <p:cNvPr id="4" name="Title 3">
            <a:extLst>
              <a:ext uri="{FF2B5EF4-FFF2-40B4-BE49-F238E27FC236}">
                <a16:creationId xmlns:a16="http://schemas.microsoft.com/office/drawing/2014/main" id="{8290065F-2763-43F4-B265-F3762CEFC9AC}"/>
              </a:ext>
            </a:extLst>
          </p:cNvPr>
          <p:cNvSpPr>
            <a:spLocks noGrp="1"/>
          </p:cNvSpPr>
          <p:nvPr>
            <p:ph type="title"/>
          </p:nvPr>
        </p:nvSpPr>
        <p:spPr/>
        <p:txBody>
          <a:bodyPr/>
          <a:lstStyle/>
          <a:p>
            <a:r>
              <a:rPr lang="en-US" dirty="0"/>
              <a:t>EGU Workgroup: ERTAC-EGU</a:t>
            </a:r>
          </a:p>
        </p:txBody>
      </p:sp>
    </p:spTree>
    <p:extLst>
      <p:ext uri="{BB962C8B-B14F-4D97-AF65-F5344CB8AC3E}">
        <p14:creationId xmlns:p14="http://schemas.microsoft.com/office/powerpoint/2010/main" val="2140078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558B4-B377-42B1-B9B8-157B8B50999C}"/>
              </a:ext>
            </a:extLst>
          </p:cNvPr>
          <p:cNvSpPr>
            <a:spLocks noGrp="1"/>
          </p:cNvSpPr>
          <p:nvPr>
            <p:ph idx="1"/>
          </p:nvPr>
        </p:nvSpPr>
        <p:spPr/>
        <p:txBody>
          <a:bodyPr>
            <a:normAutofit fontScale="85000" lnSpcReduction="20000"/>
          </a:bodyPr>
          <a:lstStyle/>
          <a:p>
            <a:pPr lvl="0">
              <a:spcBef>
                <a:spcPts val="1200"/>
              </a:spcBef>
            </a:pPr>
            <a:r>
              <a:rPr lang="en-US" dirty="0"/>
              <a:t>EPA has generated November 2018 IPM v6 Reference Case projections including unit level parsed and flat file outputs for 2023 and 2030 (maps to 2028)</a:t>
            </a:r>
          </a:p>
          <a:p>
            <a:pPr lvl="0">
              <a:spcBef>
                <a:spcPts val="1200"/>
              </a:spcBef>
            </a:pPr>
            <a:r>
              <a:rPr lang="en-US" dirty="0"/>
              <a:t>The unit-level emissions are currently being reviewed </a:t>
            </a:r>
          </a:p>
          <a:p>
            <a:pPr lvl="0">
              <a:spcBef>
                <a:spcPts val="1200"/>
              </a:spcBef>
            </a:pPr>
            <a:r>
              <a:rPr lang="en-US" dirty="0"/>
              <a:t>The November 2018 IPM v6 Reference Case, updated NEEDS DB and full-fledged documentation will be posted by the end of January 2019</a:t>
            </a:r>
          </a:p>
          <a:p>
            <a:pPr lvl="0">
              <a:spcBef>
                <a:spcPts val="1200"/>
              </a:spcBef>
            </a:pPr>
            <a:r>
              <a:rPr lang="en-US" dirty="0"/>
              <a:t>EPA is working on visualizing ERTAC and IPM projections to present in January 2019 EGU WG call</a:t>
            </a:r>
          </a:p>
          <a:p>
            <a:pPr lvl="0">
              <a:spcBef>
                <a:spcPts val="1200"/>
              </a:spcBef>
            </a:pPr>
            <a:r>
              <a:rPr lang="en-US" dirty="0"/>
              <a:t>Updated data will be available from:</a:t>
            </a:r>
            <a:endParaRPr lang="en-US" dirty="0">
              <a:solidFill>
                <a:schemeClr val="accent1"/>
              </a:solidFill>
            </a:endParaRPr>
          </a:p>
          <a:p>
            <a:pPr marL="393192" lvl="1" indent="0">
              <a:buNone/>
            </a:pPr>
            <a:r>
              <a:rPr lang="en-US" dirty="0">
                <a:solidFill>
                  <a:schemeClr val="accent1"/>
                </a:solidFill>
                <a:hlinkClick r:id="rId2"/>
              </a:rPr>
              <a:t>https://www.epa.gov/airmarkets/clean-air-markets-power-sector-modeling</a:t>
            </a:r>
          </a:p>
          <a:p>
            <a:pPr lvl="0">
              <a:spcBef>
                <a:spcPts val="1200"/>
              </a:spcBef>
            </a:pPr>
            <a:r>
              <a:rPr lang="en-US" dirty="0"/>
              <a:t>No changes for v1 are planned at this time</a:t>
            </a:r>
          </a:p>
        </p:txBody>
      </p:sp>
      <p:sp>
        <p:nvSpPr>
          <p:cNvPr id="3" name="Slide Number Placeholder 2">
            <a:extLst>
              <a:ext uri="{FF2B5EF4-FFF2-40B4-BE49-F238E27FC236}">
                <a16:creationId xmlns:a16="http://schemas.microsoft.com/office/drawing/2014/main" id="{5C7ABC5D-4A05-4884-AE85-1D9E72D7F459}"/>
              </a:ext>
            </a:extLst>
          </p:cNvPr>
          <p:cNvSpPr>
            <a:spLocks noGrp="1"/>
          </p:cNvSpPr>
          <p:nvPr>
            <p:ph type="sldNum" sz="quarter" idx="12"/>
          </p:nvPr>
        </p:nvSpPr>
        <p:spPr/>
        <p:txBody>
          <a:bodyPr/>
          <a:lstStyle/>
          <a:p>
            <a:fld id="{61C894BD-DCE2-4A96-A9AF-225BBEAC2A40}" type="slidenum">
              <a:rPr lang="en-US" smtClean="0"/>
              <a:pPr/>
              <a:t>13</a:t>
            </a:fld>
            <a:endParaRPr lang="en-US"/>
          </a:p>
        </p:txBody>
      </p:sp>
      <p:sp>
        <p:nvSpPr>
          <p:cNvPr id="4" name="Title 3">
            <a:extLst>
              <a:ext uri="{FF2B5EF4-FFF2-40B4-BE49-F238E27FC236}">
                <a16:creationId xmlns:a16="http://schemas.microsoft.com/office/drawing/2014/main" id="{CFDE84F6-2370-427D-AA16-F44EE342D92D}"/>
              </a:ext>
            </a:extLst>
          </p:cNvPr>
          <p:cNvSpPr>
            <a:spLocks noGrp="1"/>
          </p:cNvSpPr>
          <p:nvPr>
            <p:ph type="title"/>
          </p:nvPr>
        </p:nvSpPr>
        <p:spPr/>
        <p:txBody>
          <a:bodyPr/>
          <a:lstStyle/>
          <a:p>
            <a:r>
              <a:rPr lang="en-US"/>
              <a:t>EGU Workgroup: IPM</a:t>
            </a:r>
          </a:p>
        </p:txBody>
      </p:sp>
    </p:spTree>
    <p:extLst>
      <p:ext uri="{BB962C8B-B14F-4D97-AF65-F5344CB8AC3E}">
        <p14:creationId xmlns:p14="http://schemas.microsoft.com/office/powerpoint/2010/main" val="114919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Tammy Manning (NC DEQ), Caroline Farkas (EPA)</a:t>
            </a:r>
          </a:p>
          <a:p>
            <a:pPr marL="109728" indent="0">
              <a:buNone/>
            </a:pPr>
            <a:endParaRPr lang="en-US" sz="2800" dirty="0"/>
          </a:p>
          <a:p>
            <a:r>
              <a:rPr lang="en-US" sz="2800" b="1" u="sng" dirty="0"/>
              <a:t>Schedule</a:t>
            </a:r>
            <a:r>
              <a:rPr lang="en-US" sz="2800" dirty="0"/>
              <a:t>: Calls on 3</a:t>
            </a:r>
            <a:r>
              <a:rPr lang="en-US" sz="2800" baseline="30000" dirty="0"/>
              <a:t>rd</a:t>
            </a:r>
            <a:r>
              <a:rPr lang="en-US" sz="2800" dirty="0"/>
              <a:t> Tuesday at 2:00pm Eastern</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http://views.cira.colostate.edu/wiki/wiki/9177</a:t>
            </a:r>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a:t>Non-EGU Point Workgroup</a:t>
            </a:r>
          </a:p>
        </p:txBody>
      </p:sp>
      <p:pic>
        <p:nvPicPr>
          <p:cNvPr id="7" name="Picture 6">
            <a:extLst>
              <a:ext uri="{FF2B5EF4-FFF2-40B4-BE49-F238E27FC236}">
                <a16:creationId xmlns:a16="http://schemas.microsoft.com/office/drawing/2014/main" id="{8F0B3504-9614-DE44-B3A4-F42A4DE95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50" y="99026"/>
            <a:ext cx="3429000" cy="229556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8199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55644"/>
            <a:ext cx="8229600" cy="5287962"/>
          </a:xfrm>
        </p:spPr>
        <p:txBody>
          <a:bodyPr>
            <a:normAutofit/>
          </a:bodyPr>
          <a:lstStyle/>
          <a:p>
            <a:r>
              <a:rPr lang="en-US" sz="2400" b="1" u="sng" dirty="0"/>
              <a:t>Beta base year is finalized</a:t>
            </a:r>
          </a:p>
          <a:p>
            <a:pPr lvl="1"/>
            <a:r>
              <a:rPr lang="en-US" sz="2000" dirty="0"/>
              <a:t>~22,000 facilities reported for 2016</a:t>
            </a:r>
          </a:p>
          <a:p>
            <a:pPr lvl="1"/>
            <a:r>
              <a:rPr lang="en-US" sz="2000" dirty="0"/>
              <a:t>Remainder pulled forward from 2014</a:t>
            </a:r>
          </a:p>
          <a:p>
            <a:pPr marL="393192" lvl="1" indent="0">
              <a:buNone/>
            </a:pPr>
            <a:endParaRPr lang="en-US" sz="2000" b="1" u="sng" dirty="0"/>
          </a:p>
          <a:p>
            <a:r>
              <a:rPr lang="en-US" sz="2400" b="1" u="sng" dirty="0"/>
              <a:t>Projections (beta) in progress</a:t>
            </a:r>
            <a:r>
              <a:rPr lang="en-US" sz="2400" dirty="0"/>
              <a:t>: </a:t>
            </a:r>
          </a:p>
          <a:p>
            <a:pPr lvl="1">
              <a:spcBef>
                <a:spcPts val="600"/>
              </a:spcBef>
            </a:pPr>
            <a:r>
              <a:rPr lang="en-US" sz="2000" dirty="0"/>
              <a:t>Working to finalize growth and control packets for beta</a:t>
            </a:r>
          </a:p>
          <a:p>
            <a:pPr lvl="1">
              <a:spcBef>
                <a:spcPts val="600"/>
              </a:spcBef>
            </a:pPr>
            <a:r>
              <a:rPr lang="en-US" sz="2000" dirty="0"/>
              <a:t>Consent Decrees nearly finalized</a:t>
            </a:r>
          </a:p>
          <a:p>
            <a:pPr lvl="1">
              <a:spcBef>
                <a:spcPts val="600"/>
              </a:spcBef>
            </a:pPr>
            <a:r>
              <a:rPr lang="en-US" sz="2000" dirty="0"/>
              <a:t>AZ Regional Haze updated 2 facilities</a:t>
            </a:r>
          </a:p>
          <a:p>
            <a:pPr lvl="1">
              <a:spcBef>
                <a:spcPts val="600"/>
              </a:spcBef>
            </a:pPr>
            <a:r>
              <a:rPr lang="en-US" sz="2000" dirty="0"/>
              <a:t>NC had extension for Boiler MACT rule – received that data in December and are determining if we can include for beta</a:t>
            </a:r>
          </a:p>
          <a:p>
            <a:pPr lvl="1">
              <a:spcBef>
                <a:spcPts val="600"/>
              </a:spcBef>
            </a:pPr>
            <a:r>
              <a:rPr lang="en-US" sz="2000" dirty="0"/>
              <a:t>Closures updated for some states</a:t>
            </a:r>
          </a:p>
          <a:p>
            <a:pPr lvl="1">
              <a:spcBef>
                <a:spcPts val="600"/>
              </a:spcBef>
            </a:pPr>
            <a:r>
              <a:rPr lang="en-US" sz="2000" dirty="0"/>
              <a:t>Fuel-combustion projections using AEO 2018 factors</a:t>
            </a:r>
          </a:p>
          <a:p>
            <a:pPr lvl="1">
              <a:spcBef>
                <a:spcPts val="600"/>
              </a:spcBef>
            </a:pPr>
            <a:r>
              <a:rPr lang="en-US" sz="2000" dirty="0"/>
              <a:t>Aircraft projected to 2023/2028</a:t>
            </a:r>
          </a:p>
          <a:p>
            <a:pPr lvl="1"/>
            <a:endParaRPr lang="en-US" sz="2000" dirty="0"/>
          </a:p>
          <a:p>
            <a:pPr lvl="1"/>
            <a:endParaRPr lang="en-US" sz="2000" dirty="0"/>
          </a:p>
          <a:p>
            <a:pPr lvl="1"/>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a:bodyPr>
          <a:lstStyle/>
          <a:p>
            <a:r>
              <a:rPr lang="en-US" sz="4400" dirty="0"/>
              <a:t>Non-EGU Point Workgroup</a:t>
            </a:r>
          </a:p>
        </p:txBody>
      </p:sp>
    </p:spTree>
    <p:extLst>
      <p:ext uri="{BB962C8B-B14F-4D97-AF65-F5344CB8AC3E}">
        <p14:creationId xmlns:p14="http://schemas.microsoft.com/office/powerpoint/2010/main" val="3718812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normAutofit/>
          </a:bodyPr>
          <a:lstStyle/>
          <a:p>
            <a:r>
              <a:rPr lang="en-US" sz="2000" b="1" dirty="0"/>
              <a:t>Approach</a:t>
            </a:r>
          </a:p>
          <a:p>
            <a:pPr lvl="1"/>
            <a:r>
              <a:rPr lang="en-US" sz="1800" dirty="0"/>
              <a:t>Aircraft emissions with new FAA model (AEDT) will be for 2017. We will possibly “</a:t>
            </a:r>
            <a:r>
              <a:rPr lang="en-US" sz="1800" dirty="0" err="1"/>
              <a:t>backcast</a:t>
            </a:r>
            <a:r>
              <a:rPr lang="en-US" sz="1800" dirty="0"/>
              <a:t>” these to 2016.</a:t>
            </a:r>
          </a:p>
          <a:p>
            <a:pPr lvl="1"/>
            <a:r>
              <a:rPr lang="en-US" sz="1800" dirty="0"/>
              <a:t>Ask member states to submit additional data</a:t>
            </a:r>
          </a:p>
          <a:p>
            <a:pPr lvl="1"/>
            <a:r>
              <a:rPr lang="en-US" sz="1800" dirty="0"/>
              <a:t>Incorporate MARAMA growth and control tool</a:t>
            </a:r>
          </a:p>
          <a:p>
            <a:r>
              <a:rPr lang="en-US" sz="2000" b="1" dirty="0"/>
              <a:t>Differences from beta</a:t>
            </a:r>
          </a:p>
          <a:p>
            <a:pPr lvl="1"/>
            <a:r>
              <a:rPr lang="en-US" sz="1800" dirty="0"/>
              <a:t>Base Year (2016): aircraft emissions updated using AEDT model</a:t>
            </a:r>
          </a:p>
          <a:p>
            <a:pPr lvl="1"/>
            <a:r>
              <a:rPr lang="en-US" sz="1800" dirty="0"/>
              <a:t>Projection Years (2023 &amp; 2028): will include updated data from states (AZ regional haze, closures, NC Boiler MACT, </a:t>
            </a:r>
            <a:r>
              <a:rPr lang="en-US" sz="1800" dirty="0" err="1"/>
              <a:t>etc</a:t>
            </a:r>
            <a:r>
              <a:rPr lang="en-US" sz="1800" dirty="0"/>
              <a:t>), additional consent decrees, MARAMA growth and control</a:t>
            </a:r>
          </a:p>
          <a:p>
            <a:r>
              <a:rPr lang="en-US" sz="2000" b="1" dirty="0"/>
              <a:t>Milestones</a:t>
            </a:r>
          </a:p>
          <a:p>
            <a:pPr lvl="1"/>
            <a:r>
              <a:rPr lang="en-US" sz="1800" dirty="0"/>
              <a:t>Expected review date: March 2019</a:t>
            </a:r>
          </a:p>
          <a:p>
            <a:pPr lvl="1"/>
            <a:r>
              <a:rPr lang="en-US" sz="1800" dirty="0"/>
              <a:t>Expected release date: April 2019</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a:t>Non-EGU Point Workgroup: 2016v1</a:t>
            </a:r>
          </a:p>
        </p:txBody>
      </p:sp>
    </p:spTree>
    <p:extLst>
      <p:ext uri="{BB962C8B-B14F-4D97-AF65-F5344CB8AC3E}">
        <p14:creationId xmlns:p14="http://schemas.microsoft.com/office/powerpoint/2010/main" val="517396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55644"/>
            <a:ext cx="8229600" cy="5287962"/>
          </a:xfrm>
        </p:spPr>
        <p:txBody>
          <a:bodyPr>
            <a:normAutofit/>
          </a:bodyPr>
          <a:lstStyle/>
          <a:p>
            <a:r>
              <a:rPr lang="en-US" sz="2400" b="1" u="sng" dirty="0"/>
              <a:t>Projections (v1)</a:t>
            </a:r>
            <a:r>
              <a:rPr lang="en-US" sz="2400" dirty="0"/>
              <a:t>: </a:t>
            </a:r>
          </a:p>
          <a:p>
            <a:pPr lvl="1">
              <a:spcBef>
                <a:spcPts val="600"/>
              </a:spcBef>
            </a:pPr>
            <a:r>
              <a:rPr lang="en-US" sz="2000" dirty="0"/>
              <a:t>MARAMA growth and control tool will be used in v1 to update MARAMA states, and possibly to update some subsectors for other states</a:t>
            </a:r>
          </a:p>
          <a:p>
            <a:pPr lvl="1">
              <a:spcBef>
                <a:spcPts val="600"/>
              </a:spcBef>
            </a:pPr>
            <a:r>
              <a:rPr lang="en-US" sz="2000" dirty="0"/>
              <a:t>If member states have growth or controls that should be handled differently for their state, we are asking for submissions by Jan 30</a:t>
            </a:r>
            <a:r>
              <a:rPr lang="en-US" sz="2000" baseline="30000" dirty="0"/>
              <a:t>th</a:t>
            </a:r>
            <a:endParaRPr lang="en-US" sz="2000" dirty="0"/>
          </a:p>
          <a:p>
            <a:pPr lvl="1">
              <a:spcBef>
                <a:spcPts val="600"/>
              </a:spcBef>
            </a:pPr>
            <a:r>
              <a:rPr lang="en-US" sz="2000" dirty="0"/>
              <a:t>As we receive the 2017 aircraft emissions, we will work with Aircraft subgroup to determine the need to </a:t>
            </a:r>
            <a:r>
              <a:rPr lang="en-US" sz="2000" dirty="0" err="1"/>
              <a:t>backcast</a:t>
            </a:r>
            <a:r>
              <a:rPr lang="en-US" sz="2000" dirty="0"/>
              <a:t> (apply a factor to go back one year)</a:t>
            </a:r>
          </a:p>
          <a:p>
            <a:pPr lvl="1">
              <a:spcBef>
                <a:spcPts val="600"/>
              </a:spcBef>
            </a:pPr>
            <a:r>
              <a:rPr lang="en-US" sz="2000" dirty="0"/>
              <a:t>There are additional consent decrees that we do not have unit data for yet, we are working with states to estimate these for v1</a:t>
            </a:r>
          </a:p>
          <a:p>
            <a:pPr lvl="1"/>
            <a:endParaRPr lang="en-US" sz="2000" dirty="0"/>
          </a:p>
          <a:p>
            <a:pPr lvl="1"/>
            <a:endParaRPr lang="en-US" sz="2000" dirty="0"/>
          </a:p>
          <a:p>
            <a:pPr lvl="1"/>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a:bodyPr>
          <a:lstStyle/>
          <a:p>
            <a:r>
              <a:rPr lang="en-US" sz="4400" dirty="0"/>
              <a:t>Non-EGU Point Workgroup</a:t>
            </a:r>
          </a:p>
        </p:txBody>
      </p:sp>
    </p:spTree>
    <p:extLst>
      <p:ext uri="{BB962C8B-B14F-4D97-AF65-F5344CB8AC3E}">
        <p14:creationId xmlns:p14="http://schemas.microsoft.com/office/powerpoint/2010/main" val="2531481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743200"/>
            <a:ext cx="8555832" cy="4373563"/>
          </a:xfrm>
        </p:spPr>
        <p:txBody>
          <a:bodyPr>
            <a:normAutofit/>
          </a:bodyPr>
          <a:lstStyle/>
          <a:p>
            <a:r>
              <a:rPr lang="en-US" sz="2800" b="1" u="sng" dirty="0"/>
              <a:t>Co-leads</a:t>
            </a:r>
            <a:r>
              <a:rPr lang="en-US" sz="2800" dirty="0"/>
              <a:t>: Caroline Farkas (EPA), Jennifer Snyder (EPA)</a:t>
            </a:r>
          </a:p>
          <a:p>
            <a:pPr marL="109728" indent="0">
              <a:buNone/>
            </a:pPr>
            <a:endParaRPr lang="en-US" sz="2800" dirty="0"/>
          </a:p>
          <a:p>
            <a:r>
              <a:rPr lang="en-US" sz="2800" b="1" u="sng" dirty="0"/>
              <a:t>Schedule</a:t>
            </a:r>
            <a:r>
              <a:rPr lang="en-US" sz="2800" dirty="0"/>
              <a:t>: Calls on 4</a:t>
            </a:r>
            <a:r>
              <a:rPr lang="en-US" sz="2800" baseline="30000" dirty="0"/>
              <a:t>th</a:t>
            </a:r>
            <a:r>
              <a:rPr lang="en-US" sz="2800" dirty="0"/>
              <a:t> Monday at 2:00pm Eastern</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http://views.cira.colostate.edu/wiki/wiki/9178</a:t>
            </a:r>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57200" y="771253"/>
            <a:ext cx="5029200" cy="1143000"/>
          </a:xfrm>
        </p:spPr>
        <p:txBody>
          <a:bodyPr>
            <a:noAutofit/>
          </a:bodyPr>
          <a:lstStyle/>
          <a:p>
            <a:pPr algn="ctr"/>
            <a:r>
              <a:rPr lang="en-US" sz="4400" dirty="0" err="1"/>
              <a:t>NonPoint</a:t>
            </a:r>
            <a:r>
              <a:rPr lang="en-US" sz="4400" dirty="0"/>
              <a:t> </a:t>
            </a:r>
            <a:br>
              <a:rPr lang="en-US" sz="4400" dirty="0"/>
            </a:br>
            <a:r>
              <a:rPr lang="en-US" sz="4400" dirty="0"/>
              <a:t>Workgroup</a:t>
            </a:r>
          </a:p>
        </p:txBody>
      </p:sp>
      <p:pic>
        <p:nvPicPr>
          <p:cNvPr id="7" name="Picture 6">
            <a:extLst>
              <a:ext uri="{FF2B5EF4-FFF2-40B4-BE49-F238E27FC236}">
                <a16:creationId xmlns:a16="http://schemas.microsoft.com/office/drawing/2014/main" id="{8932CFF3-183D-E645-A326-8FA089327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58750"/>
            <a:ext cx="3353450" cy="236800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59420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55644"/>
            <a:ext cx="8229600" cy="5287962"/>
          </a:xfrm>
        </p:spPr>
        <p:txBody>
          <a:bodyPr>
            <a:normAutofit/>
          </a:bodyPr>
          <a:lstStyle/>
          <a:p>
            <a:r>
              <a:rPr lang="en-US" sz="2400" b="1" u="sng" dirty="0"/>
              <a:t>Beta base year is finalized</a:t>
            </a:r>
          </a:p>
          <a:p>
            <a:pPr lvl="1"/>
            <a:r>
              <a:rPr lang="en-US" sz="2000" dirty="0"/>
              <a:t>Ag livestock projected to 2016 using county-level data as available</a:t>
            </a:r>
          </a:p>
          <a:p>
            <a:pPr lvl="1"/>
            <a:r>
              <a:rPr lang="en-US" sz="2000" dirty="0"/>
              <a:t>RWC projected to 2016 using MARAMA’s projection tool</a:t>
            </a:r>
          </a:p>
          <a:p>
            <a:pPr lvl="1"/>
            <a:r>
              <a:rPr lang="en-US" sz="2000" dirty="0"/>
              <a:t>Population-based activity data updated to 2016</a:t>
            </a:r>
          </a:p>
          <a:p>
            <a:pPr marL="393192" lvl="1" indent="0">
              <a:buNone/>
            </a:pPr>
            <a:endParaRPr lang="en-US" sz="2000" b="1" u="sng" dirty="0"/>
          </a:p>
          <a:p>
            <a:r>
              <a:rPr lang="en-US" sz="2400" b="1" u="sng" dirty="0"/>
              <a:t>Projections (beta) in progress</a:t>
            </a:r>
            <a:r>
              <a:rPr lang="en-US" sz="2400" dirty="0"/>
              <a:t>: </a:t>
            </a:r>
          </a:p>
          <a:p>
            <a:pPr lvl="1">
              <a:spcBef>
                <a:spcPts val="600"/>
              </a:spcBef>
            </a:pPr>
            <a:r>
              <a:rPr lang="en-US" sz="2000" dirty="0"/>
              <a:t>Working to finalize growth and control packets for beta</a:t>
            </a:r>
          </a:p>
          <a:p>
            <a:pPr lvl="1">
              <a:spcBef>
                <a:spcPts val="600"/>
              </a:spcBef>
            </a:pPr>
            <a:r>
              <a:rPr lang="en-US" sz="2000" dirty="0" err="1"/>
              <a:t>Afdust</a:t>
            </a:r>
            <a:r>
              <a:rPr lang="en-US" sz="2000" dirty="0"/>
              <a:t>: unpaved roads – no growth (holding constant)</a:t>
            </a:r>
          </a:p>
          <a:p>
            <a:pPr lvl="1">
              <a:spcBef>
                <a:spcPts val="600"/>
              </a:spcBef>
            </a:pPr>
            <a:r>
              <a:rPr lang="en-US" sz="2000" dirty="0"/>
              <a:t>Population grown using Woods &amp; Poole data</a:t>
            </a:r>
          </a:p>
          <a:p>
            <a:pPr lvl="1">
              <a:spcBef>
                <a:spcPts val="600"/>
              </a:spcBef>
            </a:pPr>
            <a:r>
              <a:rPr lang="en-US" sz="2000" dirty="0"/>
              <a:t>Updating industrial sources projections using AEO 2018 factors</a:t>
            </a:r>
          </a:p>
          <a:p>
            <a:pPr lvl="1"/>
            <a:endParaRPr lang="en-US" sz="2000" dirty="0"/>
          </a:p>
          <a:p>
            <a:pPr lvl="1"/>
            <a:endParaRPr lang="en-US" sz="2000" dirty="0"/>
          </a:p>
          <a:p>
            <a:pPr lvl="1"/>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a:bodyPr>
          <a:lstStyle/>
          <a:p>
            <a:r>
              <a:rPr lang="en-US" sz="4400" dirty="0"/>
              <a:t>Nonpoint Workgroup</a:t>
            </a:r>
          </a:p>
        </p:txBody>
      </p:sp>
    </p:spTree>
    <p:extLst>
      <p:ext uri="{BB962C8B-B14F-4D97-AF65-F5344CB8AC3E}">
        <p14:creationId xmlns:p14="http://schemas.microsoft.com/office/powerpoint/2010/main" val="303130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a:t>
            </a:fld>
            <a:endParaRPr lang="en-US"/>
          </a:p>
        </p:txBody>
      </p:sp>
      <p:sp>
        <p:nvSpPr>
          <p:cNvPr id="9" name="TextBox 8"/>
          <p:cNvSpPr txBox="1"/>
          <p:nvPr/>
        </p:nvSpPr>
        <p:spPr>
          <a:xfrm>
            <a:off x="3870007" y="1254362"/>
            <a:ext cx="496014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Each workgroup will give a ~5 minute update describing their work over the last quarter and their plans for the coming months.</a:t>
            </a:r>
          </a:p>
          <a:p>
            <a:pPr marL="285750" indent="-285750">
              <a:buFont typeface="Arial" panose="020B0604020202020204" pitchFamily="34" charset="0"/>
              <a:buChar char="•"/>
            </a:pPr>
            <a:r>
              <a:rPr lang="en-US" sz="2000" dirty="0"/>
              <a:t>All call participants will remain on mute during the webinar.</a:t>
            </a:r>
          </a:p>
          <a:p>
            <a:pPr marL="285750" indent="-285750">
              <a:buFont typeface="Arial" panose="020B0604020202020204" pitchFamily="34" charset="0"/>
              <a:buChar char="•"/>
            </a:pPr>
            <a:r>
              <a:rPr lang="en-US" sz="2000" dirty="0">
                <a:solidFill>
                  <a:srgbClr val="C00000"/>
                </a:solidFill>
              </a:rPr>
              <a:t>Type your questions into the question box on the webinar client.</a:t>
            </a:r>
          </a:p>
          <a:p>
            <a:pPr marL="285750" indent="-285750">
              <a:buFont typeface="Arial" panose="020B0604020202020204" pitchFamily="34" charset="0"/>
              <a:buChar char="•"/>
            </a:pPr>
            <a:r>
              <a:rPr lang="en-US" sz="2000" dirty="0"/>
              <a:t>We will try to answer questions at the end of the webinar. </a:t>
            </a:r>
          </a:p>
          <a:p>
            <a:pPr marL="285750" indent="-285750">
              <a:buFont typeface="Arial" panose="020B0604020202020204" pitchFamily="34" charset="0"/>
              <a:buChar char="•"/>
            </a:pPr>
            <a:r>
              <a:rPr lang="en-US" sz="2000" dirty="0"/>
              <a:t>We will create a Q&amp;A document following the webinar and post with the meeting notes on the Collaborative Wiki: </a:t>
            </a:r>
            <a:r>
              <a:rPr lang="en-US" sz="2000" dirty="0">
                <a:hlinkClick r:id="rId2"/>
              </a:rPr>
              <a:t>http://views.cira.colostate.edu/wiki/wiki/9169</a:t>
            </a:r>
            <a:r>
              <a:rPr lang="en-US" sz="2000" dirty="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06" y="1447800"/>
            <a:ext cx="3530571" cy="4249967"/>
          </a:xfrm>
          <a:prstGeom prst="rect">
            <a:avLst/>
          </a:prstGeom>
          <a:ln>
            <a:solidFill>
              <a:schemeClr val="accent2"/>
            </a:solidFill>
          </a:ln>
        </p:spPr>
      </p:pic>
      <p:sp>
        <p:nvSpPr>
          <p:cNvPr id="11" name="Title 3">
            <a:extLst>
              <a:ext uri="{FF2B5EF4-FFF2-40B4-BE49-F238E27FC236}">
                <a16:creationId xmlns:a16="http://schemas.microsoft.com/office/drawing/2014/main" id="{9F167EDA-C2FD-2544-B436-EAA026D37A80}"/>
              </a:ext>
            </a:extLst>
          </p:cNvPr>
          <p:cNvSpPr>
            <a:spLocks noGrp="1"/>
          </p:cNvSpPr>
          <p:nvPr>
            <p:ph type="title"/>
          </p:nvPr>
        </p:nvSpPr>
        <p:spPr>
          <a:xfrm>
            <a:off x="399279" y="228600"/>
            <a:ext cx="8229600" cy="1143000"/>
          </a:xfrm>
        </p:spPr>
        <p:txBody>
          <a:bodyPr>
            <a:noAutofit/>
          </a:bodyPr>
          <a:lstStyle/>
          <a:p>
            <a:r>
              <a:rPr lang="en-US" sz="3600" dirty="0"/>
              <a:t>Webinar Ground Rules: Questions?</a:t>
            </a:r>
          </a:p>
        </p:txBody>
      </p:sp>
      <p:cxnSp>
        <p:nvCxnSpPr>
          <p:cNvPr id="4" name="Straight Arrow Connector 3">
            <a:extLst>
              <a:ext uri="{FF2B5EF4-FFF2-40B4-BE49-F238E27FC236}">
                <a16:creationId xmlns:a16="http://schemas.microsoft.com/office/drawing/2014/main" id="{D7BC852E-98E5-1D4D-A754-91F595CB30C8}"/>
              </a:ext>
            </a:extLst>
          </p:cNvPr>
          <p:cNvCxnSpPr/>
          <p:nvPr/>
        </p:nvCxnSpPr>
        <p:spPr>
          <a:xfrm flipH="1">
            <a:off x="2514600" y="3200400"/>
            <a:ext cx="1676400" cy="12192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901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8"/>
            <a:ext cx="8229600" cy="4525963"/>
          </a:xfrm>
        </p:spPr>
        <p:txBody>
          <a:bodyPr>
            <a:normAutofit lnSpcReduction="10000"/>
          </a:bodyPr>
          <a:lstStyle/>
          <a:p>
            <a:r>
              <a:rPr lang="en-US" sz="2000" b="1" dirty="0"/>
              <a:t>Approach</a:t>
            </a:r>
          </a:p>
          <a:p>
            <a:pPr lvl="1"/>
            <a:r>
              <a:rPr lang="en-US" sz="1900" dirty="0"/>
              <a:t>Incorporate updated projection factors for Ag Livestock when USDA releases new report in Feb 2019</a:t>
            </a:r>
          </a:p>
          <a:p>
            <a:pPr lvl="1"/>
            <a:r>
              <a:rPr lang="en-US" sz="1900" dirty="0" err="1"/>
              <a:t>Afdust:open</a:t>
            </a:r>
            <a:r>
              <a:rPr lang="en-US" sz="1900" dirty="0"/>
              <a:t> burning will incorporate a better urban/rural split for v1 – not finalized yet</a:t>
            </a:r>
          </a:p>
          <a:p>
            <a:pPr lvl="1"/>
            <a:r>
              <a:rPr lang="en-US" sz="1900" dirty="0"/>
              <a:t>Working with states to get state-based population projections</a:t>
            </a:r>
          </a:p>
          <a:p>
            <a:pPr lvl="1"/>
            <a:r>
              <a:rPr lang="en-US" sz="1900" dirty="0"/>
              <a:t>Incorporate MARAMA growth and control tool</a:t>
            </a:r>
          </a:p>
          <a:p>
            <a:r>
              <a:rPr lang="en-US" sz="2000" b="1" dirty="0"/>
              <a:t>Differences from beta</a:t>
            </a:r>
          </a:p>
          <a:p>
            <a:pPr lvl="1"/>
            <a:r>
              <a:rPr lang="en-US" sz="1800" dirty="0"/>
              <a:t>Base Year (2016): </a:t>
            </a:r>
            <a:r>
              <a:rPr lang="en-US" sz="1800" dirty="0" err="1"/>
              <a:t>Afdust</a:t>
            </a:r>
            <a:r>
              <a:rPr lang="en-US" sz="1800" dirty="0"/>
              <a:t> open burning improvements</a:t>
            </a:r>
          </a:p>
          <a:p>
            <a:pPr lvl="1"/>
            <a:r>
              <a:rPr lang="en-US" sz="1800" dirty="0"/>
              <a:t>Projection Years (2023 &amp; 2028): some updated state-based population projections, Ag Livestock updated growth factors, MARAMA growth and control</a:t>
            </a:r>
          </a:p>
          <a:p>
            <a:r>
              <a:rPr lang="en-US" sz="2000" b="1" dirty="0"/>
              <a:t>Milestones</a:t>
            </a:r>
          </a:p>
          <a:p>
            <a:pPr lvl="1"/>
            <a:r>
              <a:rPr lang="en-US" sz="1800" dirty="0"/>
              <a:t>Expected review date: March 2019</a:t>
            </a:r>
          </a:p>
          <a:p>
            <a:pPr lvl="1"/>
            <a:r>
              <a:rPr lang="en-US" sz="1800" dirty="0"/>
              <a:t>Expected release date: April 2019</a:t>
            </a:r>
            <a:endParaRPr lang="en-US" sz="1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a:t>Nonpoint Workgroup: 2016v1</a:t>
            </a:r>
          </a:p>
        </p:txBody>
      </p:sp>
    </p:spTree>
    <p:extLst>
      <p:ext uri="{BB962C8B-B14F-4D97-AF65-F5344CB8AC3E}">
        <p14:creationId xmlns:p14="http://schemas.microsoft.com/office/powerpoint/2010/main" val="2283763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8"/>
            <a:ext cx="8229600" cy="5287962"/>
          </a:xfrm>
        </p:spPr>
        <p:txBody>
          <a:bodyPr>
            <a:normAutofit/>
          </a:bodyPr>
          <a:lstStyle/>
          <a:p>
            <a:r>
              <a:rPr lang="en-US" sz="2400" b="1" u="sng" dirty="0"/>
              <a:t>Projections (v1)</a:t>
            </a:r>
            <a:r>
              <a:rPr lang="en-US" sz="2400" dirty="0"/>
              <a:t>: </a:t>
            </a:r>
          </a:p>
          <a:p>
            <a:pPr lvl="1"/>
            <a:r>
              <a:rPr lang="en-US" sz="1900" dirty="0"/>
              <a:t>USDA Feb 2018 release did not have 2028 projected for Ag Livestock, we hope to use the 2028 projections that should be released in Feb 2019</a:t>
            </a:r>
          </a:p>
          <a:p>
            <a:pPr lvl="1"/>
            <a:r>
              <a:rPr lang="en-US" sz="1900" dirty="0"/>
              <a:t>We are working with states to get state-based population projections for 2023/2028 to improve the resolution of pop-based subsectors</a:t>
            </a:r>
          </a:p>
          <a:p>
            <a:pPr lvl="1"/>
            <a:r>
              <a:rPr lang="en-US" sz="1900" dirty="0" err="1"/>
              <a:t>Afdust</a:t>
            </a:r>
            <a:r>
              <a:rPr lang="en-US" sz="1900" dirty="0"/>
              <a:t>: open burning – NEI group is working to improve estimation methods but it is not finalized yet. We will work to incorporate their new methods (changes to urban/rural splits) into v1 to reduce the magnitude of over/underpredictions.</a:t>
            </a:r>
          </a:p>
          <a:p>
            <a:pPr lvl="1"/>
            <a:r>
              <a:rPr lang="en-US" sz="1900" dirty="0"/>
              <a:t>MARAMA growth and control tool will be used in v1 to update MARAMA states, but we may also use it to update some subsectors if we feel it can be applied nation-wide</a:t>
            </a:r>
          </a:p>
          <a:p>
            <a:pPr lvl="1"/>
            <a:endParaRPr lang="en-US" sz="1900" dirty="0"/>
          </a:p>
          <a:p>
            <a:pPr lvl="1"/>
            <a:endParaRPr lang="en-US" sz="2000" dirty="0"/>
          </a:p>
          <a:p>
            <a:pPr lvl="1"/>
            <a:endParaRPr lang="en-US" sz="2000" dirty="0"/>
          </a:p>
          <a:p>
            <a:pPr lvl="1"/>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a:bodyPr>
          <a:lstStyle/>
          <a:p>
            <a:r>
              <a:rPr lang="en-US" sz="4400" dirty="0"/>
              <a:t>Nonpoint Workgroup</a:t>
            </a:r>
          </a:p>
        </p:txBody>
      </p:sp>
    </p:spTree>
    <p:extLst>
      <p:ext uri="{BB962C8B-B14F-4D97-AF65-F5344CB8AC3E}">
        <p14:creationId xmlns:p14="http://schemas.microsoft.com/office/powerpoint/2010/main" val="2054374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6548" y="2895601"/>
            <a:ext cx="8528852" cy="3200399"/>
          </a:xfrm>
        </p:spPr>
        <p:txBody>
          <a:bodyPr>
            <a:normAutofit fontScale="92500" lnSpcReduction="10000"/>
          </a:bodyPr>
          <a:lstStyle/>
          <a:p>
            <a:pPr>
              <a:spcAft>
                <a:spcPts val="400"/>
              </a:spcAft>
            </a:pPr>
            <a:r>
              <a:rPr lang="en-US" sz="2800" b="1" u="sng" dirty="0"/>
              <a:t>Co-leads</a:t>
            </a:r>
            <a:r>
              <a:rPr lang="en-US" sz="2800" dirty="0"/>
              <a:t>: Jeff </a:t>
            </a:r>
            <a:r>
              <a:rPr lang="en-US" sz="2800" dirty="0" err="1"/>
              <a:t>Vukovich</a:t>
            </a:r>
            <a:r>
              <a:rPr lang="en-US" sz="2800" dirty="0"/>
              <a:t> (EPA), Tom Moore (WESTAR and WRAP)</a:t>
            </a:r>
          </a:p>
          <a:p>
            <a:pPr marL="109728" indent="0">
              <a:spcAft>
                <a:spcPts val="400"/>
              </a:spcAft>
              <a:buNone/>
            </a:pPr>
            <a:endParaRPr lang="en-US" sz="2800" dirty="0"/>
          </a:p>
          <a:p>
            <a:pPr>
              <a:spcAft>
                <a:spcPts val="400"/>
              </a:spcAft>
            </a:pPr>
            <a:r>
              <a:rPr lang="en-US" sz="2800" b="1" u="sng" dirty="0"/>
              <a:t>Schedule</a:t>
            </a:r>
            <a:r>
              <a:rPr lang="en-US" sz="2800" dirty="0"/>
              <a:t>: Calls on 2</a:t>
            </a:r>
            <a:r>
              <a:rPr lang="en-US" sz="2800" baseline="30000" dirty="0"/>
              <a:t>nd</a:t>
            </a:r>
            <a:r>
              <a:rPr lang="en-US" sz="2800" dirty="0"/>
              <a:t> Monday at 2:00pm Eastern</a:t>
            </a:r>
          </a:p>
          <a:p>
            <a:pPr lvl="1">
              <a:spcAft>
                <a:spcPts val="400"/>
              </a:spcAft>
            </a:pPr>
            <a:r>
              <a:rPr lang="en-US" sz="2400" dirty="0"/>
              <a:t>Additional Projection Methodology(</a:t>
            </a:r>
            <a:r>
              <a:rPr lang="en-US" sz="2400" dirty="0" err="1"/>
              <a:t>ies</a:t>
            </a:r>
            <a:r>
              <a:rPr lang="en-US" sz="2400" dirty="0"/>
              <a:t>) Subgroup calls </a:t>
            </a:r>
          </a:p>
          <a:p>
            <a:pPr marL="393192" lvl="1" indent="0">
              <a:spcAft>
                <a:spcPts val="400"/>
              </a:spcAft>
              <a:buNone/>
            </a:pPr>
            <a:endParaRPr lang="en-US" sz="2400" b="1" dirty="0"/>
          </a:p>
          <a:p>
            <a:pPr>
              <a:spcAft>
                <a:spcPts val="400"/>
              </a:spcAft>
            </a:pPr>
            <a:r>
              <a:rPr lang="en-US" sz="2800" b="1" u="sng" dirty="0"/>
              <a:t>Wiki</a:t>
            </a:r>
            <a:r>
              <a:rPr lang="en-US" sz="2800" dirty="0"/>
              <a:t>: </a:t>
            </a:r>
            <a:r>
              <a:rPr lang="en-US" sz="2400" dirty="0">
                <a:hlinkClick r:id="rId2"/>
              </a:rPr>
              <a:t>http://views.cira.colostate.edu/wiki/wiki/9180</a:t>
            </a:r>
            <a:endParaRPr lang="en-US" sz="2400" dirty="0"/>
          </a:p>
          <a:p>
            <a:pPr>
              <a:spcAft>
                <a:spcPts val="400"/>
              </a:spcAft>
            </a:pPr>
            <a:endParaRPr lang="en-US" sz="28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22</a:t>
            </a:fld>
            <a:endParaRPr lang="en-US"/>
          </a:p>
        </p:txBody>
      </p:sp>
      <p:sp>
        <p:nvSpPr>
          <p:cNvPr id="4" name="Title 3"/>
          <p:cNvSpPr>
            <a:spLocks noGrp="1"/>
          </p:cNvSpPr>
          <p:nvPr>
            <p:ph type="title"/>
          </p:nvPr>
        </p:nvSpPr>
        <p:spPr>
          <a:xfrm>
            <a:off x="386548" y="794593"/>
            <a:ext cx="5861852" cy="1143000"/>
          </a:xfrm>
        </p:spPr>
        <p:txBody>
          <a:bodyPr>
            <a:noAutofit/>
          </a:bodyPr>
          <a:lstStyle/>
          <a:p>
            <a:pPr algn="ctr"/>
            <a:r>
              <a:rPr lang="en-US" sz="4400" dirty="0"/>
              <a:t>Oil &amp; Gas </a:t>
            </a:r>
            <a:br>
              <a:rPr lang="en-US" sz="4400" dirty="0"/>
            </a:br>
            <a:r>
              <a:rPr lang="en-US" sz="4400" dirty="0"/>
              <a:t>Workgroup</a:t>
            </a:r>
          </a:p>
        </p:txBody>
      </p:sp>
      <p:pic>
        <p:nvPicPr>
          <p:cNvPr id="6" name="Picture 5">
            <a:extLst>
              <a:ext uri="{FF2B5EF4-FFF2-40B4-BE49-F238E27FC236}">
                <a16:creationId xmlns:a16="http://schemas.microsoft.com/office/drawing/2014/main" id="{6766CDDC-2137-9A4D-9B00-37B8D36EA0FA}"/>
              </a:ext>
            </a:extLst>
          </p:cNvPr>
          <p:cNvPicPr>
            <a:picLocks noChangeAspect="1"/>
          </p:cNvPicPr>
          <p:nvPr/>
        </p:nvPicPr>
        <p:blipFill>
          <a:blip r:embed="rId3"/>
          <a:stretch>
            <a:fillRect/>
          </a:stretch>
        </p:blipFill>
        <p:spPr>
          <a:xfrm>
            <a:off x="5431632" y="152400"/>
            <a:ext cx="3581400" cy="201223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49865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241" y="1066800"/>
            <a:ext cx="8555832" cy="5523710"/>
          </a:xfrm>
        </p:spPr>
        <p:txBody>
          <a:bodyPr>
            <a:normAutofit/>
          </a:bodyPr>
          <a:lstStyle/>
          <a:p>
            <a:r>
              <a:rPr lang="en-US" sz="2400" b="1" dirty="0"/>
              <a:t>Base year</a:t>
            </a:r>
          </a:p>
          <a:p>
            <a:pPr lvl="1"/>
            <a:r>
              <a:rPr lang="en-US" sz="2000" dirty="0"/>
              <a:t>EPA Oil and Gas Tool used for base year, non-point emissions</a:t>
            </a:r>
          </a:p>
          <a:p>
            <a:pPr lvl="2"/>
            <a:r>
              <a:rPr lang="en-US" sz="1800" dirty="0"/>
              <a:t>State-submitted data/technical direction from CA, CO, OK, and PA</a:t>
            </a:r>
          </a:p>
          <a:p>
            <a:pPr lvl="1"/>
            <a:r>
              <a:rPr lang="en-US" sz="2000" dirty="0"/>
              <a:t>Oil and Gas point source inventory consists of year 2016 and 2014 emissions</a:t>
            </a:r>
          </a:p>
          <a:p>
            <a:pPr lvl="2"/>
            <a:r>
              <a:rPr lang="en-US" sz="1800" dirty="0"/>
              <a:t>Year 2014 sources projected to year 2016</a:t>
            </a:r>
          </a:p>
          <a:p>
            <a:pPr lvl="1"/>
            <a:r>
              <a:rPr lang="en-US" sz="2000" dirty="0"/>
              <a:t>New gridding surrogates and monthly profiles</a:t>
            </a:r>
          </a:p>
          <a:p>
            <a:r>
              <a:rPr lang="en-US" sz="2400" b="1" dirty="0"/>
              <a:t>Future year projections (2023 and 2028)</a:t>
            </a:r>
          </a:p>
          <a:p>
            <a:pPr lvl="1"/>
            <a:r>
              <a:rPr lang="en-US" sz="2000" dirty="0"/>
              <a:t>Finalizing growth method for 2016 beta soon</a:t>
            </a:r>
          </a:p>
          <a:p>
            <a:pPr lvl="2"/>
            <a:r>
              <a:rPr lang="en-US" sz="1800" dirty="0"/>
              <a:t>Includes use of AEO 2018 forecasts, historical state information and historical exploration data</a:t>
            </a:r>
          </a:p>
          <a:p>
            <a:pPr lvl="1"/>
            <a:r>
              <a:rPr lang="en-US" sz="2000" dirty="0"/>
              <a:t>Finalizing control factors (e.g. NSPS)</a:t>
            </a:r>
          </a:p>
          <a:p>
            <a:pPr lvl="2"/>
            <a:r>
              <a:rPr lang="en-US" sz="1800" dirty="0"/>
              <a:t>Dependent on growth factors above</a:t>
            </a:r>
          </a:p>
          <a:p>
            <a:pPr lvl="2"/>
            <a:r>
              <a:rPr lang="en-US" sz="1800" dirty="0"/>
              <a:t>Other control “packets” being </a:t>
            </a:r>
          </a:p>
          <a:p>
            <a:pPr marL="630936" lvl="2" indent="0">
              <a:buNone/>
            </a:pPr>
            <a:r>
              <a:rPr lang="en-US" sz="1800" dirty="0"/>
              <a:t>        examined</a:t>
            </a:r>
            <a:r>
              <a:rPr lang="en-US" sz="1800" b="1" dirty="0"/>
              <a:t>/</a:t>
            </a:r>
            <a:r>
              <a:rPr lang="en-US" sz="1800" dirty="0"/>
              <a:t>refined</a:t>
            </a:r>
          </a:p>
          <a:p>
            <a:pPr lvl="1"/>
            <a:endParaRPr lang="en-US" sz="2000" b="1" dirty="0"/>
          </a:p>
          <a:p>
            <a:endParaRPr lang="en-US" sz="2400" b="1" dirty="0"/>
          </a:p>
          <a:p>
            <a:endParaRPr lang="en-US" sz="2400" b="1" dirty="0"/>
          </a:p>
          <a:p>
            <a:endParaRPr lang="en-US" sz="2000" dirty="0"/>
          </a:p>
        </p:txBody>
      </p:sp>
      <p:sp>
        <p:nvSpPr>
          <p:cNvPr id="4" name="Title 3"/>
          <p:cNvSpPr>
            <a:spLocks noGrp="1"/>
          </p:cNvSpPr>
          <p:nvPr>
            <p:ph type="title"/>
          </p:nvPr>
        </p:nvSpPr>
        <p:spPr>
          <a:xfrm>
            <a:off x="304800" y="152400"/>
            <a:ext cx="8016240" cy="1143000"/>
          </a:xfrm>
        </p:spPr>
        <p:txBody>
          <a:bodyPr>
            <a:noAutofit/>
          </a:bodyPr>
          <a:lstStyle/>
          <a:p>
            <a:r>
              <a:rPr lang="en-US" sz="2800" dirty="0"/>
              <a:t>Oil and Gas Workgroup: 2016 beta summary</a:t>
            </a:r>
          </a:p>
        </p:txBody>
      </p:sp>
      <p:pic>
        <p:nvPicPr>
          <p:cNvPr id="5" name="Picture 4">
            <a:extLst>
              <a:ext uri="{FF2B5EF4-FFF2-40B4-BE49-F238E27FC236}">
                <a16:creationId xmlns:a16="http://schemas.microsoft.com/office/drawing/2014/main" id="{2F4C5E80-48E0-4B8B-A339-6222F5E98062}"/>
              </a:ext>
            </a:extLst>
          </p:cNvPr>
          <p:cNvPicPr>
            <a:picLocks noChangeAspect="1"/>
          </p:cNvPicPr>
          <p:nvPr/>
        </p:nvPicPr>
        <p:blipFill>
          <a:blip r:embed="rId2"/>
          <a:stretch>
            <a:fillRect/>
          </a:stretch>
        </p:blipFill>
        <p:spPr>
          <a:xfrm>
            <a:off x="5581861" y="4627762"/>
            <a:ext cx="3326192" cy="2008786"/>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594536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555832" cy="4953000"/>
          </a:xfrm>
        </p:spPr>
        <p:txBody>
          <a:bodyPr>
            <a:normAutofit fontScale="85000" lnSpcReduction="20000"/>
          </a:bodyPr>
          <a:lstStyle/>
          <a:p>
            <a:r>
              <a:rPr lang="en-US" sz="2400" b="1" dirty="0"/>
              <a:t>Approach</a:t>
            </a:r>
          </a:p>
          <a:p>
            <a:pPr lvl="1"/>
            <a:r>
              <a:rPr lang="en-US" sz="2100" dirty="0"/>
              <a:t>Quality assure 2016beta and make improvements for base year, where possible</a:t>
            </a:r>
          </a:p>
          <a:p>
            <a:pPr lvl="1"/>
            <a:r>
              <a:rPr lang="en-US" sz="2100" dirty="0"/>
              <a:t>Explore new methods for future-year projections</a:t>
            </a:r>
          </a:p>
          <a:p>
            <a:pPr lvl="1"/>
            <a:endParaRPr lang="en-US" sz="2000" dirty="0"/>
          </a:p>
          <a:p>
            <a:r>
              <a:rPr lang="en-US" sz="2400" b="1" dirty="0"/>
              <a:t>Differences from beta</a:t>
            </a:r>
          </a:p>
          <a:p>
            <a:pPr lvl="1"/>
            <a:r>
              <a:rPr lang="en-US" sz="2100" dirty="0"/>
              <a:t>Base Year (2016): </a:t>
            </a:r>
          </a:p>
          <a:p>
            <a:pPr lvl="2"/>
            <a:r>
              <a:rPr lang="en-US" dirty="0"/>
              <a:t>Any state-submitted changes after 2016beta QA</a:t>
            </a:r>
          </a:p>
          <a:p>
            <a:pPr lvl="2"/>
            <a:r>
              <a:rPr lang="en-US" dirty="0"/>
              <a:t>Ancillary data changes after 2016beta QA</a:t>
            </a:r>
          </a:p>
          <a:p>
            <a:pPr lvl="2"/>
            <a:r>
              <a:rPr lang="en-US" dirty="0"/>
              <a:t>WRAP survey input </a:t>
            </a:r>
          </a:p>
          <a:p>
            <a:pPr lvl="1"/>
            <a:r>
              <a:rPr lang="en-US" sz="2100" dirty="0"/>
              <a:t>Projection Years (2023 &amp; 2028): </a:t>
            </a:r>
          </a:p>
          <a:p>
            <a:pPr lvl="2"/>
            <a:r>
              <a:rPr lang="en-US" dirty="0"/>
              <a:t>New growth approach for exploration sources</a:t>
            </a:r>
          </a:p>
          <a:p>
            <a:pPr lvl="2"/>
            <a:r>
              <a:rPr lang="en-US" dirty="0"/>
              <a:t>Possible higher spatial resolution than Supply Region/state</a:t>
            </a:r>
          </a:p>
          <a:p>
            <a:pPr lvl="2"/>
            <a:r>
              <a:rPr lang="en-US" dirty="0"/>
              <a:t>Further control measure updates </a:t>
            </a:r>
          </a:p>
          <a:p>
            <a:endParaRPr lang="en-US" sz="2400" b="1" dirty="0"/>
          </a:p>
          <a:p>
            <a:r>
              <a:rPr lang="en-US" sz="2400" b="1" dirty="0"/>
              <a:t>Milestones</a:t>
            </a:r>
          </a:p>
          <a:p>
            <a:pPr lvl="1"/>
            <a:r>
              <a:rPr lang="en-US" sz="2100" dirty="0"/>
              <a:t>Expected review date: March 2019</a:t>
            </a:r>
          </a:p>
          <a:p>
            <a:pPr lvl="1"/>
            <a:r>
              <a:rPr lang="en-US" sz="2100" dirty="0"/>
              <a:t>Expected release date: April 2019</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3200" dirty="0"/>
              <a:t>Oil and Gas Workgroup: 2016v1</a:t>
            </a:r>
          </a:p>
        </p:txBody>
      </p:sp>
    </p:spTree>
    <p:extLst>
      <p:ext uri="{BB962C8B-B14F-4D97-AF65-F5344CB8AC3E}">
        <p14:creationId xmlns:p14="http://schemas.microsoft.com/office/powerpoint/2010/main" val="320582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normAutofit fontScale="92500"/>
          </a:bodyPr>
          <a:lstStyle/>
          <a:p>
            <a:r>
              <a:rPr lang="en-US" sz="2400" b="1" u="sng" dirty="0"/>
              <a:t>Projections (v1)</a:t>
            </a:r>
            <a:r>
              <a:rPr lang="en-US" sz="2400" dirty="0"/>
              <a:t>: </a:t>
            </a:r>
          </a:p>
          <a:p>
            <a:pPr lvl="1">
              <a:spcBef>
                <a:spcPts val="600"/>
              </a:spcBef>
            </a:pPr>
            <a:r>
              <a:rPr lang="en-US" sz="2200" dirty="0"/>
              <a:t>Exploration sources</a:t>
            </a:r>
          </a:p>
          <a:p>
            <a:pPr lvl="2">
              <a:spcBef>
                <a:spcPts val="600"/>
              </a:spcBef>
            </a:pPr>
            <a:r>
              <a:rPr lang="en-US" sz="2200" dirty="0"/>
              <a:t>Use historical drilling and active wells data for 2011-2017 to better estimate future-year emissions</a:t>
            </a:r>
          </a:p>
          <a:p>
            <a:pPr lvl="1">
              <a:spcBef>
                <a:spcPts val="600"/>
              </a:spcBef>
            </a:pPr>
            <a:r>
              <a:rPr lang="en-US" sz="2200" dirty="0"/>
              <a:t>Higher spatial resolution projections</a:t>
            </a:r>
          </a:p>
          <a:p>
            <a:pPr lvl="2">
              <a:spcBef>
                <a:spcPts val="600"/>
              </a:spcBef>
            </a:pPr>
            <a:r>
              <a:rPr lang="en-US" sz="2200" dirty="0"/>
              <a:t>2016beta = Supply Region/state level </a:t>
            </a:r>
          </a:p>
          <a:p>
            <a:pPr lvl="2">
              <a:spcBef>
                <a:spcPts val="600"/>
              </a:spcBef>
            </a:pPr>
            <a:r>
              <a:rPr lang="en-US" sz="2200" dirty="0"/>
              <a:t>2016v1 = possibly down to basin, county or other scale</a:t>
            </a:r>
          </a:p>
          <a:p>
            <a:pPr lvl="1">
              <a:spcBef>
                <a:spcPts val="600"/>
              </a:spcBef>
            </a:pPr>
            <a:r>
              <a:rPr lang="en-US" sz="2200" dirty="0"/>
              <a:t>Move to AEO2019 forecasts to be released in early 2019?</a:t>
            </a:r>
          </a:p>
          <a:p>
            <a:pPr lvl="1">
              <a:spcBef>
                <a:spcPts val="600"/>
              </a:spcBef>
            </a:pPr>
            <a:r>
              <a:rPr lang="en-US" sz="2200" dirty="0"/>
              <a:t>Workgroup to evaluate estimated 2016beta controls</a:t>
            </a:r>
          </a:p>
          <a:p>
            <a:pPr lvl="2"/>
            <a:r>
              <a:rPr lang="en-US" sz="2200" dirty="0"/>
              <a:t>Possible refinements/changes</a:t>
            </a:r>
          </a:p>
          <a:p>
            <a:pPr lvl="2"/>
            <a:r>
              <a:rPr lang="en-US" sz="2200" dirty="0"/>
              <a:t>Investigate separating out sources on tribal lands (federally regulated)</a:t>
            </a:r>
          </a:p>
          <a:p>
            <a:pPr lvl="2"/>
            <a:endParaRPr lang="en-US" dirty="0"/>
          </a:p>
          <a:p>
            <a:pPr lvl="2"/>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a:bodyPr>
          <a:lstStyle/>
          <a:p>
            <a:r>
              <a:rPr lang="en-US" sz="4400" dirty="0"/>
              <a:t>Oil and Gas Workgroup</a:t>
            </a:r>
          </a:p>
        </p:txBody>
      </p:sp>
    </p:spTree>
    <p:extLst>
      <p:ext uri="{BB962C8B-B14F-4D97-AF65-F5344CB8AC3E}">
        <p14:creationId xmlns:p14="http://schemas.microsoft.com/office/powerpoint/2010/main" val="2640277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740152"/>
            <a:ext cx="8784432" cy="3322316"/>
          </a:xfrm>
        </p:spPr>
        <p:txBody>
          <a:bodyPr>
            <a:normAutofit fontScale="92500" lnSpcReduction="20000"/>
          </a:bodyPr>
          <a:lstStyle/>
          <a:p>
            <a:r>
              <a:rPr lang="en-US" sz="2800" b="1" u="sng" dirty="0"/>
              <a:t>Co-leads</a:t>
            </a:r>
            <a:r>
              <a:rPr lang="en-US" sz="2800" dirty="0"/>
              <a:t>: </a:t>
            </a:r>
            <a:r>
              <a:rPr lang="en-US" sz="2600" dirty="0"/>
              <a:t>Julie McDill (MARAMA), Alison Eyth (EPA OAQPS)</a:t>
            </a:r>
          </a:p>
          <a:p>
            <a:pPr marL="109728" indent="0">
              <a:buNone/>
            </a:pPr>
            <a:endParaRPr lang="en-US" sz="2600" dirty="0"/>
          </a:p>
          <a:p>
            <a:r>
              <a:rPr lang="en-US" sz="2800" b="1" u="sng" dirty="0"/>
              <a:t>Schedule</a:t>
            </a:r>
            <a:r>
              <a:rPr lang="en-US" sz="2800" dirty="0"/>
              <a:t>: </a:t>
            </a:r>
            <a:r>
              <a:rPr lang="en-US" sz="2400" dirty="0"/>
              <a:t>Calls 3</a:t>
            </a:r>
            <a:r>
              <a:rPr lang="en-US" sz="2400" baseline="30000" dirty="0"/>
              <a:t>rd</a:t>
            </a:r>
            <a:r>
              <a:rPr lang="en-US" sz="2400" dirty="0"/>
              <a:t> Thursday at 2:00pm ET</a:t>
            </a:r>
          </a:p>
          <a:p>
            <a:pPr marL="109728" indent="0">
              <a:buNone/>
            </a:pPr>
            <a:endParaRPr lang="en-US" sz="2600" dirty="0"/>
          </a:p>
          <a:p>
            <a:r>
              <a:rPr lang="en-US" sz="2800" b="1" u="sng" dirty="0"/>
              <a:t>Wiki</a:t>
            </a:r>
            <a:r>
              <a:rPr lang="en-US" sz="2800" dirty="0"/>
              <a:t>: </a:t>
            </a:r>
            <a:r>
              <a:rPr lang="en-US" sz="2400" dirty="0">
                <a:hlinkClick r:id="rId3"/>
              </a:rPr>
              <a:t>http://views.cira.colostate.edu/wiki/wiki/9181</a:t>
            </a:r>
            <a:endParaRPr lang="en-US" sz="2400" dirty="0"/>
          </a:p>
          <a:p>
            <a:pPr marL="109728" indent="0">
              <a:buNone/>
            </a:pPr>
            <a:r>
              <a:rPr lang="en-US" sz="2400" dirty="0"/>
              <a:t>  </a:t>
            </a:r>
            <a:endParaRPr lang="en-US" sz="2300" dirty="0"/>
          </a:p>
          <a:p>
            <a:r>
              <a:rPr lang="en-US" sz="2800" b="1" u="sng" dirty="0"/>
              <a:t>Summary reports and maps for beta:</a:t>
            </a:r>
            <a:r>
              <a:rPr lang="en-US" sz="2800" dirty="0"/>
              <a:t> </a:t>
            </a:r>
          </a:p>
          <a:p>
            <a:pPr marL="393192" lvl="1" indent="0">
              <a:buNone/>
            </a:pPr>
            <a:r>
              <a:rPr lang="en-US" sz="2000" dirty="0">
                <a:hlinkClick r:id="rId4"/>
              </a:rPr>
              <a:t>ftp://newftp.epa.gov/Air/emismod/2016/beta/reports/onroad/</a:t>
            </a:r>
            <a:r>
              <a:rPr lang="en-US" sz="2000" dirty="0"/>
              <a:t> </a:t>
            </a:r>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26</a:t>
            </a:fld>
            <a:endParaRPr lang="en-US"/>
          </a:p>
        </p:txBody>
      </p:sp>
      <p:sp>
        <p:nvSpPr>
          <p:cNvPr id="4" name="Title 3"/>
          <p:cNvSpPr>
            <a:spLocks noGrp="1"/>
          </p:cNvSpPr>
          <p:nvPr>
            <p:ph type="title"/>
          </p:nvPr>
        </p:nvSpPr>
        <p:spPr>
          <a:xfrm>
            <a:off x="304800" y="587186"/>
            <a:ext cx="4953000" cy="1447800"/>
          </a:xfrm>
        </p:spPr>
        <p:txBody>
          <a:bodyPr>
            <a:noAutofit/>
          </a:bodyPr>
          <a:lstStyle/>
          <a:p>
            <a:pPr algn="ctr"/>
            <a:r>
              <a:rPr lang="en-US" sz="4400" dirty="0"/>
              <a:t>Onroad Mobile Workgroup</a:t>
            </a:r>
          </a:p>
        </p:txBody>
      </p:sp>
      <p:pic>
        <p:nvPicPr>
          <p:cNvPr id="7" name="Picture 6">
            <a:extLst>
              <a:ext uri="{FF2B5EF4-FFF2-40B4-BE49-F238E27FC236}">
                <a16:creationId xmlns:a16="http://schemas.microsoft.com/office/drawing/2014/main" id="{2D568F03-0B2D-DF47-A602-5847E61F1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76200"/>
            <a:ext cx="3478141" cy="246977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42968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4DCD5B-A73F-46C6-A716-B8E660F2A16F}"/>
              </a:ext>
            </a:extLst>
          </p:cNvPr>
          <p:cNvSpPr>
            <a:spLocks noGrp="1"/>
          </p:cNvSpPr>
          <p:nvPr>
            <p:ph idx="1"/>
          </p:nvPr>
        </p:nvSpPr>
        <p:spPr>
          <a:xfrm>
            <a:off x="401630" y="1379455"/>
            <a:ext cx="8229600" cy="4843268"/>
          </a:xfrm>
        </p:spPr>
        <p:txBody>
          <a:bodyPr>
            <a:normAutofit fontScale="92500" lnSpcReduction="20000"/>
          </a:bodyPr>
          <a:lstStyle/>
          <a:p>
            <a:pPr>
              <a:spcAft>
                <a:spcPts val="300"/>
              </a:spcAft>
            </a:pPr>
            <a:r>
              <a:rPr lang="en-US" dirty="0"/>
              <a:t>About a dozen state and local agencies submitted activity data for 2016, 2023, and 2028</a:t>
            </a:r>
          </a:p>
          <a:p>
            <a:pPr lvl="1">
              <a:spcAft>
                <a:spcPts val="300"/>
              </a:spcAft>
            </a:pPr>
            <a:r>
              <a:rPr lang="en-US" dirty="0"/>
              <a:t>EPA allocated submitted activity to SCCs and projected activity for remaining areas</a:t>
            </a:r>
          </a:p>
          <a:p>
            <a:pPr>
              <a:spcBef>
                <a:spcPts val="600"/>
              </a:spcBef>
            </a:pPr>
            <a:r>
              <a:rPr lang="en-US" dirty="0"/>
              <a:t>EPA ran SMOKE-MOVES to produce emissions for 2016, 2023, and 2028</a:t>
            </a:r>
          </a:p>
          <a:p>
            <a:pPr lvl="1">
              <a:spcBef>
                <a:spcPts val="600"/>
              </a:spcBef>
            </a:pPr>
            <a:r>
              <a:rPr lang="en-US" dirty="0"/>
              <a:t>MOVES 2014NEIv2 input databases were reconfigured to 2016, 2023, and 2028 and used to create emission factors</a:t>
            </a:r>
          </a:p>
          <a:p>
            <a:pPr lvl="1">
              <a:spcBef>
                <a:spcPts val="600"/>
              </a:spcBef>
            </a:pPr>
            <a:r>
              <a:rPr lang="en-US" dirty="0"/>
              <a:t>2016 meteorology and spatial surrogates</a:t>
            </a:r>
          </a:p>
          <a:p>
            <a:pPr>
              <a:spcBef>
                <a:spcPts val="1200"/>
              </a:spcBef>
              <a:spcAft>
                <a:spcPts val="600"/>
              </a:spcAft>
            </a:pPr>
            <a:r>
              <a:rPr lang="en-US" sz="2800" dirty="0"/>
              <a:t>Onroad data summaries, maps, and state-specific zip files of inventories are available:</a:t>
            </a:r>
          </a:p>
          <a:p>
            <a:pPr lvl="1">
              <a:spcAft>
                <a:spcPts val="600"/>
              </a:spcAft>
            </a:pPr>
            <a:r>
              <a:rPr lang="en-US" sz="2500" dirty="0">
                <a:hlinkClick r:id="rId2"/>
              </a:rPr>
              <a:t>ftp://newftp.epa.gov/air/emismod/2016/beta/reports/onroad/</a:t>
            </a:r>
            <a:r>
              <a:rPr lang="en-US" sz="2500" dirty="0"/>
              <a:t> </a:t>
            </a:r>
          </a:p>
          <a:p>
            <a:endParaRPr lang="en-US" dirty="0"/>
          </a:p>
        </p:txBody>
      </p:sp>
      <p:sp>
        <p:nvSpPr>
          <p:cNvPr id="3" name="Slide Number Placeholder 2">
            <a:extLst>
              <a:ext uri="{FF2B5EF4-FFF2-40B4-BE49-F238E27FC236}">
                <a16:creationId xmlns:a16="http://schemas.microsoft.com/office/drawing/2014/main" id="{E279508E-B34D-4721-8C72-73D45A1C12DC}"/>
              </a:ext>
            </a:extLst>
          </p:cNvPr>
          <p:cNvSpPr>
            <a:spLocks noGrp="1"/>
          </p:cNvSpPr>
          <p:nvPr>
            <p:ph type="sldNum" sz="quarter" idx="12"/>
          </p:nvPr>
        </p:nvSpPr>
        <p:spPr/>
        <p:txBody>
          <a:bodyPr/>
          <a:lstStyle/>
          <a:p>
            <a:fld id="{61C894BD-DCE2-4A96-A9AF-225BBEAC2A40}" type="slidenum">
              <a:rPr lang="en-US" smtClean="0"/>
              <a:pPr/>
              <a:t>27</a:t>
            </a:fld>
            <a:endParaRPr lang="en-US"/>
          </a:p>
        </p:txBody>
      </p:sp>
      <p:sp>
        <p:nvSpPr>
          <p:cNvPr id="4" name="Title 3">
            <a:extLst>
              <a:ext uri="{FF2B5EF4-FFF2-40B4-BE49-F238E27FC236}">
                <a16:creationId xmlns:a16="http://schemas.microsoft.com/office/drawing/2014/main" id="{05EC3EA0-9433-425D-B62E-F658E4AEB82A}"/>
              </a:ext>
            </a:extLst>
          </p:cNvPr>
          <p:cNvSpPr>
            <a:spLocks noGrp="1"/>
          </p:cNvSpPr>
          <p:nvPr>
            <p:ph type="title"/>
          </p:nvPr>
        </p:nvSpPr>
        <p:spPr/>
        <p:txBody>
          <a:bodyPr>
            <a:normAutofit fontScale="90000"/>
          </a:bodyPr>
          <a:lstStyle/>
          <a:p>
            <a:r>
              <a:rPr lang="en-US" dirty="0"/>
              <a:t>Onroad Workgroup: Beta Summary</a:t>
            </a:r>
          </a:p>
        </p:txBody>
      </p:sp>
    </p:spTree>
    <p:extLst>
      <p:ext uri="{BB962C8B-B14F-4D97-AF65-F5344CB8AC3E}">
        <p14:creationId xmlns:p14="http://schemas.microsoft.com/office/powerpoint/2010/main" val="3286647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3270F64-4B33-4031-8AAE-AB6E2F55EF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4450" y="1300258"/>
            <a:ext cx="5051353" cy="3136210"/>
          </a:xfrm>
        </p:spPr>
      </p:pic>
      <p:sp>
        <p:nvSpPr>
          <p:cNvPr id="3" name="Footer Placeholder 2">
            <a:extLst>
              <a:ext uri="{FF2B5EF4-FFF2-40B4-BE49-F238E27FC236}">
                <a16:creationId xmlns:a16="http://schemas.microsoft.com/office/drawing/2014/main" id="{2054A2CE-0695-4233-A267-262B202D713A}"/>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51E40494-CA88-447B-A544-8C4E83D2E59D}"/>
              </a:ext>
            </a:extLst>
          </p:cNvPr>
          <p:cNvSpPr>
            <a:spLocks noGrp="1"/>
          </p:cNvSpPr>
          <p:nvPr>
            <p:ph type="sldNum" sz="quarter" idx="12"/>
          </p:nvPr>
        </p:nvSpPr>
        <p:spPr/>
        <p:txBody>
          <a:bodyPr/>
          <a:lstStyle/>
          <a:p>
            <a:fld id="{61C894BD-DCE2-4A96-A9AF-225BBEAC2A40}" type="slidenum">
              <a:rPr lang="en-US" smtClean="0"/>
              <a:pPr/>
              <a:t>28</a:t>
            </a:fld>
            <a:endParaRPr lang="en-US"/>
          </a:p>
        </p:txBody>
      </p:sp>
      <p:sp>
        <p:nvSpPr>
          <p:cNvPr id="5" name="Title 4">
            <a:extLst>
              <a:ext uri="{FF2B5EF4-FFF2-40B4-BE49-F238E27FC236}">
                <a16:creationId xmlns:a16="http://schemas.microsoft.com/office/drawing/2014/main" id="{BAD970DD-1624-4376-908C-DC7DDFDA15B8}"/>
              </a:ext>
            </a:extLst>
          </p:cNvPr>
          <p:cNvSpPr>
            <a:spLocks noGrp="1"/>
          </p:cNvSpPr>
          <p:nvPr>
            <p:ph type="title"/>
          </p:nvPr>
        </p:nvSpPr>
        <p:spPr>
          <a:xfrm>
            <a:off x="346838" y="256441"/>
            <a:ext cx="8229600" cy="1143000"/>
          </a:xfrm>
        </p:spPr>
        <p:txBody>
          <a:bodyPr>
            <a:normAutofit fontScale="90000"/>
          </a:bodyPr>
          <a:lstStyle/>
          <a:p>
            <a:r>
              <a:rPr lang="en-US" dirty="0"/>
              <a:t>2016 beta </a:t>
            </a:r>
            <a:r>
              <a:rPr lang="en-US" dirty="0" err="1"/>
              <a:t>Onroad</a:t>
            </a:r>
            <a:r>
              <a:rPr lang="en-US" dirty="0"/>
              <a:t> Mobile </a:t>
            </a:r>
            <a:br>
              <a:rPr lang="en-US" dirty="0"/>
            </a:br>
            <a:r>
              <a:rPr lang="en-US" dirty="0"/>
              <a:t>Annual NOx Emissions</a:t>
            </a:r>
          </a:p>
        </p:txBody>
      </p:sp>
      <p:pic>
        <p:nvPicPr>
          <p:cNvPr id="6" name="Content Placeholder 6">
            <a:extLst>
              <a:ext uri="{FF2B5EF4-FFF2-40B4-BE49-F238E27FC236}">
                <a16:creationId xmlns:a16="http://schemas.microsoft.com/office/drawing/2014/main" id="{8DB3186A-7DE5-47F7-9677-9A1B478B5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68" y="3546707"/>
            <a:ext cx="5355432" cy="3226366"/>
          </a:xfrm>
          <a:prstGeom prst="rect">
            <a:avLst/>
          </a:prstGeom>
        </p:spPr>
      </p:pic>
      <p:sp>
        <p:nvSpPr>
          <p:cNvPr id="2" name="TextBox 1">
            <a:extLst>
              <a:ext uri="{FF2B5EF4-FFF2-40B4-BE49-F238E27FC236}">
                <a16:creationId xmlns:a16="http://schemas.microsoft.com/office/drawing/2014/main" id="{5F3A99CB-FFB2-4D9B-9E52-7666D23CC8DD}"/>
              </a:ext>
            </a:extLst>
          </p:cNvPr>
          <p:cNvSpPr txBox="1"/>
          <p:nvPr/>
        </p:nvSpPr>
        <p:spPr>
          <a:xfrm>
            <a:off x="482069" y="3772874"/>
            <a:ext cx="3956532" cy="369332"/>
          </a:xfrm>
          <a:prstGeom prst="rect">
            <a:avLst/>
          </a:prstGeom>
          <a:noFill/>
        </p:spPr>
        <p:txBody>
          <a:bodyPr wrap="none" rtlCol="0">
            <a:spAutoFit/>
          </a:bodyPr>
          <a:lstStyle/>
          <a:p>
            <a:r>
              <a:rPr lang="en-US" dirty="0"/>
              <a:t>12-km Gridded On-roadway NOx</a:t>
            </a:r>
          </a:p>
        </p:txBody>
      </p:sp>
      <p:sp>
        <p:nvSpPr>
          <p:cNvPr id="8" name="TextBox 7">
            <a:extLst>
              <a:ext uri="{FF2B5EF4-FFF2-40B4-BE49-F238E27FC236}">
                <a16:creationId xmlns:a16="http://schemas.microsoft.com/office/drawing/2014/main" id="{CBDE155D-F80B-4331-9A54-DBB6BB8D8FDD}"/>
              </a:ext>
            </a:extLst>
          </p:cNvPr>
          <p:cNvSpPr txBox="1"/>
          <p:nvPr/>
        </p:nvSpPr>
        <p:spPr>
          <a:xfrm>
            <a:off x="4800600" y="1390561"/>
            <a:ext cx="3464410" cy="369332"/>
          </a:xfrm>
          <a:prstGeom prst="rect">
            <a:avLst/>
          </a:prstGeom>
          <a:noFill/>
        </p:spPr>
        <p:txBody>
          <a:bodyPr wrap="none" rtlCol="0">
            <a:spAutoFit/>
          </a:bodyPr>
          <a:lstStyle/>
          <a:p>
            <a:r>
              <a:rPr lang="en-US" dirty="0"/>
              <a:t>Total Onroad NOx by county</a:t>
            </a:r>
          </a:p>
        </p:txBody>
      </p:sp>
      <p:sp>
        <p:nvSpPr>
          <p:cNvPr id="9" name="TextBox 8">
            <a:extLst>
              <a:ext uri="{FF2B5EF4-FFF2-40B4-BE49-F238E27FC236}">
                <a16:creationId xmlns:a16="http://schemas.microsoft.com/office/drawing/2014/main" id="{60E7B6CF-E4E8-4719-821A-350F9F8211B4}"/>
              </a:ext>
            </a:extLst>
          </p:cNvPr>
          <p:cNvSpPr txBox="1"/>
          <p:nvPr/>
        </p:nvSpPr>
        <p:spPr>
          <a:xfrm>
            <a:off x="346838" y="1730054"/>
            <a:ext cx="3727612" cy="1241746"/>
          </a:xfrm>
          <a:prstGeom prst="rect">
            <a:avLst/>
          </a:prstGeom>
          <a:noFill/>
        </p:spPr>
        <p:txBody>
          <a:bodyPr wrap="square" rtlCol="0">
            <a:spAutoFit/>
          </a:bodyPr>
          <a:lstStyle/>
          <a:p>
            <a:r>
              <a:rPr lang="en-US" dirty="0"/>
              <a:t>NOx tends to be highest in urban areas and along interstates</a:t>
            </a:r>
          </a:p>
          <a:p>
            <a:endParaRPr lang="en-US" dirty="0"/>
          </a:p>
        </p:txBody>
      </p:sp>
      <p:sp>
        <p:nvSpPr>
          <p:cNvPr id="10" name="Rectangle 9">
            <a:extLst>
              <a:ext uri="{FF2B5EF4-FFF2-40B4-BE49-F238E27FC236}">
                <a16:creationId xmlns:a16="http://schemas.microsoft.com/office/drawing/2014/main" id="{0B86DFE9-B315-449F-97E0-6439D012F4F3}"/>
              </a:ext>
            </a:extLst>
          </p:cNvPr>
          <p:cNvSpPr/>
          <p:nvPr/>
        </p:nvSpPr>
        <p:spPr>
          <a:xfrm>
            <a:off x="5638800" y="4851424"/>
            <a:ext cx="2937638" cy="1477328"/>
          </a:xfrm>
          <a:prstGeom prst="rect">
            <a:avLst/>
          </a:prstGeom>
        </p:spPr>
        <p:txBody>
          <a:bodyPr wrap="square">
            <a:spAutoFit/>
          </a:bodyPr>
          <a:lstStyle/>
          <a:p>
            <a:r>
              <a:rPr lang="en-US" dirty="0"/>
              <a:t>The 12km gridded data used for modeling visibly resolves interstates and smaller highways </a:t>
            </a:r>
          </a:p>
        </p:txBody>
      </p:sp>
    </p:spTree>
    <p:extLst>
      <p:ext uri="{BB962C8B-B14F-4D97-AF65-F5344CB8AC3E}">
        <p14:creationId xmlns:p14="http://schemas.microsoft.com/office/powerpoint/2010/main" val="2890596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925251E-D00D-4DE2-9777-CDE6B0F5C5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3918" y="1295400"/>
            <a:ext cx="5232717" cy="3259872"/>
          </a:xfrm>
        </p:spPr>
      </p:pic>
      <p:sp>
        <p:nvSpPr>
          <p:cNvPr id="3" name="Footer Placeholder 2">
            <a:extLst>
              <a:ext uri="{FF2B5EF4-FFF2-40B4-BE49-F238E27FC236}">
                <a16:creationId xmlns:a16="http://schemas.microsoft.com/office/drawing/2014/main" id="{41A19EFC-E1DD-4A57-BE0E-25A270B0F6F5}"/>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11B691A8-DFF3-47BD-8168-E93DFE4B09AC}"/>
              </a:ext>
            </a:extLst>
          </p:cNvPr>
          <p:cNvSpPr>
            <a:spLocks noGrp="1"/>
          </p:cNvSpPr>
          <p:nvPr>
            <p:ph type="sldNum" sz="quarter" idx="12"/>
          </p:nvPr>
        </p:nvSpPr>
        <p:spPr/>
        <p:txBody>
          <a:bodyPr/>
          <a:lstStyle/>
          <a:p>
            <a:fld id="{61C894BD-DCE2-4A96-A9AF-225BBEAC2A40}" type="slidenum">
              <a:rPr lang="en-US" smtClean="0"/>
              <a:pPr/>
              <a:t>29</a:t>
            </a:fld>
            <a:endParaRPr lang="en-US"/>
          </a:p>
        </p:txBody>
      </p:sp>
      <p:sp>
        <p:nvSpPr>
          <p:cNvPr id="5" name="Title 4">
            <a:extLst>
              <a:ext uri="{FF2B5EF4-FFF2-40B4-BE49-F238E27FC236}">
                <a16:creationId xmlns:a16="http://schemas.microsoft.com/office/drawing/2014/main" id="{E467ADC9-36FF-484E-A888-773BC7E8423B}"/>
              </a:ext>
            </a:extLst>
          </p:cNvPr>
          <p:cNvSpPr>
            <a:spLocks noGrp="1"/>
          </p:cNvSpPr>
          <p:nvPr>
            <p:ph type="title"/>
          </p:nvPr>
        </p:nvSpPr>
        <p:spPr>
          <a:xfrm>
            <a:off x="457200" y="274638"/>
            <a:ext cx="8382000" cy="1143000"/>
          </a:xfrm>
        </p:spPr>
        <p:txBody>
          <a:bodyPr>
            <a:normAutofit fontScale="90000"/>
          </a:bodyPr>
          <a:lstStyle/>
          <a:p>
            <a:r>
              <a:rPr lang="en-US" dirty="0"/>
              <a:t>Onroad NOx Emissions Differences </a:t>
            </a:r>
          </a:p>
        </p:txBody>
      </p:sp>
      <p:pic>
        <p:nvPicPr>
          <p:cNvPr id="9" name="Picture 8">
            <a:extLst>
              <a:ext uri="{FF2B5EF4-FFF2-40B4-BE49-F238E27FC236}">
                <a16:creationId xmlns:a16="http://schemas.microsoft.com/office/drawing/2014/main" id="{0920A260-D6C8-4CF8-ADA7-180BDFD16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3" y="3638301"/>
            <a:ext cx="5027422" cy="3131977"/>
          </a:xfrm>
          <a:prstGeom prst="rect">
            <a:avLst/>
          </a:prstGeom>
        </p:spPr>
      </p:pic>
      <p:sp>
        <p:nvSpPr>
          <p:cNvPr id="10" name="TextBox 9">
            <a:extLst>
              <a:ext uri="{FF2B5EF4-FFF2-40B4-BE49-F238E27FC236}">
                <a16:creationId xmlns:a16="http://schemas.microsoft.com/office/drawing/2014/main" id="{18122B2B-90D8-4F8E-9FE2-356C79A63B1A}"/>
              </a:ext>
            </a:extLst>
          </p:cNvPr>
          <p:cNvSpPr txBox="1"/>
          <p:nvPr/>
        </p:nvSpPr>
        <p:spPr>
          <a:xfrm>
            <a:off x="4876800" y="1453911"/>
            <a:ext cx="2787943" cy="369332"/>
          </a:xfrm>
          <a:prstGeom prst="rect">
            <a:avLst/>
          </a:prstGeom>
          <a:noFill/>
        </p:spPr>
        <p:txBody>
          <a:bodyPr wrap="none" rtlCol="0">
            <a:spAutoFit/>
          </a:bodyPr>
          <a:lstStyle/>
          <a:p>
            <a:r>
              <a:rPr lang="en-US" dirty="0"/>
              <a:t>Beta minus 2014 (tons)</a:t>
            </a:r>
          </a:p>
        </p:txBody>
      </p:sp>
      <p:sp>
        <p:nvSpPr>
          <p:cNvPr id="11" name="TextBox 10">
            <a:extLst>
              <a:ext uri="{FF2B5EF4-FFF2-40B4-BE49-F238E27FC236}">
                <a16:creationId xmlns:a16="http://schemas.microsoft.com/office/drawing/2014/main" id="{F455B350-E5C0-42E2-82EA-D49A4556E76B}"/>
              </a:ext>
            </a:extLst>
          </p:cNvPr>
          <p:cNvSpPr txBox="1"/>
          <p:nvPr/>
        </p:nvSpPr>
        <p:spPr>
          <a:xfrm>
            <a:off x="947121" y="3810000"/>
            <a:ext cx="2816797" cy="369332"/>
          </a:xfrm>
          <a:prstGeom prst="rect">
            <a:avLst/>
          </a:prstGeom>
          <a:noFill/>
        </p:spPr>
        <p:txBody>
          <a:bodyPr wrap="none" rtlCol="0">
            <a:spAutoFit/>
          </a:bodyPr>
          <a:lstStyle/>
          <a:p>
            <a:r>
              <a:rPr lang="en-US" dirty="0"/>
              <a:t>Beta minus alpha (tons)</a:t>
            </a:r>
          </a:p>
        </p:txBody>
      </p:sp>
      <p:sp>
        <p:nvSpPr>
          <p:cNvPr id="2" name="TextBox 1">
            <a:extLst>
              <a:ext uri="{FF2B5EF4-FFF2-40B4-BE49-F238E27FC236}">
                <a16:creationId xmlns:a16="http://schemas.microsoft.com/office/drawing/2014/main" id="{E6A231AE-A2A9-43D6-8155-A059F05960C1}"/>
              </a:ext>
            </a:extLst>
          </p:cNvPr>
          <p:cNvSpPr txBox="1"/>
          <p:nvPr/>
        </p:nvSpPr>
        <p:spPr>
          <a:xfrm>
            <a:off x="472155" y="1453910"/>
            <a:ext cx="3072753" cy="1477328"/>
          </a:xfrm>
          <a:prstGeom prst="rect">
            <a:avLst/>
          </a:prstGeom>
          <a:noFill/>
        </p:spPr>
        <p:txBody>
          <a:bodyPr wrap="square" rtlCol="0">
            <a:spAutoFit/>
          </a:bodyPr>
          <a:lstStyle/>
          <a:p>
            <a:r>
              <a:rPr lang="en-US" dirty="0"/>
              <a:t>2016 beta is lower than 2014NEIv2 in most areas except where there were substantial changes in activity data</a:t>
            </a:r>
          </a:p>
        </p:txBody>
      </p:sp>
      <p:sp>
        <p:nvSpPr>
          <p:cNvPr id="12" name="TextBox 11">
            <a:extLst>
              <a:ext uri="{FF2B5EF4-FFF2-40B4-BE49-F238E27FC236}">
                <a16:creationId xmlns:a16="http://schemas.microsoft.com/office/drawing/2014/main" id="{73A798A8-6AA8-4401-ABFF-756F572FD677}"/>
              </a:ext>
            </a:extLst>
          </p:cNvPr>
          <p:cNvSpPr txBox="1"/>
          <p:nvPr/>
        </p:nvSpPr>
        <p:spPr>
          <a:xfrm>
            <a:off x="5488673" y="4782595"/>
            <a:ext cx="3072753" cy="1200329"/>
          </a:xfrm>
          <a:prstGeom prst="rect">
            <a:avLst/>
          </a:prstGeom>
          <a:noFill/>
        </p:spPr>
        <p:txBody>
          <a:bodyPr wrap="square" rtlCol="0">
            <a:spAutoFit/>
          </a:bodyPr>
          <a:lstStyle/>
          <a:p>
            <a:r>
              <a:rPr lang="en-US" dirty="0"/>
              <a:t>2016 beta is similar to 2016 alpha except where new activity data were used</a:t>
            </a:r>
          </a:p>
        </p:txBody>
      </p:sp>
    </p:spTree>
    <p:extLst>
      <p:ext uri="{BB962C8B-B14F-4D97-AF65-F5344CB8AC3E}">
        <p14:creationId xmlns:p14="http://schemas.microsoft.com/office/powerpoint/2010/main" val="3768855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5272" y="1484127"/>
            <a:ext cx="8382000" cy="4764273"/>
          </a:xfrm>
        </p:spPr>
        <p:txBody>
          <a:bodyPr>
            <a:normAutofit/>
          </a:bodyPr>
          <a:lstStyle/>
          <a:p>
            <a:pPr>
              <a:spcAft>
                <a:spcPts val="400"/>
              </a:spcAft>
            </a:pPr>
            <a:r>
              <a:rPr lang="en-US" sz="2400" dirty="0"/>
              <a:t>A new multi-purpose emissions modeling platform (EMP) based on the 2014 National Emissions Inventory version 2 (2014NEIv2) is needed</a:t>
            </a:r>
          </a:p>
          <a:p>
            <a:pPr lvl="1">
              <a:spcAft>
                <a:spcPts val="400"/>
              </a:spcAft>
            </a:pPr>
            <a:r>
              <a:rPr lang="en-US" sz="2000" dirty="0"/>
              <a:t>State Implementation Plans, federal analyses</a:t>
            </a:r>
          </a:p>
          <a:p>
            <a:pPr lvl="1"/>
            <a:r>
              <a:rPr lang="en-US" sz="2000" dirty="0"/>
              <a:t>For the first time, EPA, states, and MJOs are engaging in collaborative EMP development </a:t>
            </a:r>
          </a:p>
          <a:p>
            <a:pPr lvl="1"/>
            <a:r>
              <a:rPr lang="en-US" sz="2000" dirty="0"/>
              <a:t>The 2016 base year was selected via a collaborative process</a:t>
            </a:r>
          </a:p>
          <a:p>
            <a:r>
              <a:rPr lang="en-US" sz="2400" dirty="0"/>
              <a:t>Future years selected due to regulatory relevance</a:t>
            </a:r>
          </a:p>
          <a:p>
            <a:pPr lvl="1"/>
            <a:r>
              <a:rPr lang="en-US" sz="2000" dirty="0"/>
              <a:t>2023 is relevant for Ozone NAAQS moderate areas</a:t>
            </a:r>
          </a:p>
          <a:p>
            <a:pPr lvl="2"/>
            <a:r>
              <a:rPr lang="en-US" sz="1800" dirty="0"/>
              <a:t>2020 will be needed by some states/regions for 2008 O3 NAAQS attainment demonstration modeling</a:t>
            </a:r>
          </a:p>
          <a:p>
            <a:pPr lvl="1"/>
            <a:r>
              <a:rPr lang="en-US" sz="2000" dirty="0"/>
              <a:t>2028 for regional haze</a:t>
            </a:r>
          </a:p>
          <a:p>
            <a:pPr marL="393192" lvl="1" indent="0">
              <a:buNone/>
            </a:pPr>
            <a:endParaRPr lang="en-US" sz="2000" dirty="0"/>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3</a:t>
            </a:fld>
            <a:endParaRPr lang="en-US"/>
          </a:p>
        </p:txBody>
      </p:sp>
      <p:sp>
        <p:nvSpPr>
          <p:cNvPr id="5" name="Title 4"/>
          <p:cNvSpPr>
            <a:spLocks noGrp="1"/>
          </p:cNvSpPr>
          <p:nvPr>
            <p:ph type="title"/>
          </p:nvPr>
        </p:nvSpPr>
        <p:spPr>
          <a:xfrm>
            <a:off x="457200" y="274638"/>
            <a:ext cx="8458200" cy="944562"/>
          </a:xfrm>
        </p:spPr>
        <p:txBody>
          <a:bodyPr>
            <a:noAutofit/>
          </a:bodyPr>
          <a:lstStyle/>
          <a:p>
            <a:r>
              <a:rPr lang="en-US" sz="3600" dirty="0"/>
              <a:t>Overview of the Emissions Modeling Platform Collaborative</a:t>
            </a:r>
          </a:p>
        </p:txBody>
      </p:sp>
    </p:spTree>
    <p:extLst>
      <p:ext uri="{BB962C8B-B14F-4D97-AF65-F5344CB8AC3E}">
        <p14:creationId xmlns:p14="http://schemas.microsoft.com/office/powerpoint/2010/main" val="1847146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64AA97-EED2-4BC0-ACE1-07BED5FE2304}"/>
              </a:ext>
            </a:extLst>
          </p:cNvPr>
          <p:cNvSpPr>
            <a:spLocks noGrp="1"/>
          </p:cNvSpPr>
          <p:nvPr>
            <p:ph type="sldNum" sz="quarter" idx="12"/>
          </p:nvPr>
        </p:nvSpPr>
        <p:spPr/>
        <p:txBody>
          <a:bodyPr/>
          <a:lstStyle/>
          <a:p>
            <a:fld id="{61C894BD-DCE2-4A96-A9AF-225BBEAC2A40}" type="slidenum">
              <a:rPr lang="en-US" smtClean="0"/>
              <a:pPr/>
              <a:t>30</a:t>
            </a:fld>
            <a:endParaRPr lang="en-US"/>
          </a:p>
        </p:txBody>
      </p:sp>
      <p:sp>
        <p:nvSpPr>
          <p:cNvPr id="5" name="Title 4">
            <a:extLst>
              <a:ext uri="{FF2B5EF4-FFF2-40B4-BE49-F238E27FC236}">
                <a16:creationId xmlns:a16="http://schemas.microsoft.com/office/drawing/2014/main" id="{343E9A59-FA3B-4711-8BDB-B2B915270621}"/>
              </a:ext>
            </a:extLst>
          </p:cNvPr>
          <p:cNvSpPr>
            <a:spLocks noGrp="1"/>
          </p:cNvSpPr>
          <p:nvPr>
            <p:ph type="title"/>
          </p:nvPr>
        </p:nvSpPr>
        <p:spPr/>
        <p:txBody>
          <a:bodyPr>
            <a:normAutofit fontScale="90000"/>
          </a:bodyPr>
          <a:lstStyle/>
          <a:p>
            <a:r>
              <a:rPr lang="en-US" dirty="0"/>
              <a:t>Comparison of 2016 Beta Onroad Emissions to 2011 Platform Cases</a:t>
            </a:r>
          </a:p>
        </p:txBody>
      </p:sp>
      <p:graphicFrame>
        <p:nvGraphicFramePr>
          <p:cNvPr id="8" name="Content Placeholder 7">
            <a:extLst>
              <a:ext uri="{FF2B5EF4-FFF2-40B4-BE49-F238E27FC236}">
                <a16:creationId xmlns:a16="http://schemas.microsoft.com/office/drawing/2014/main" id="{20BE67B9-7BD5-487E-BFC2-F77FAC924658}"/>
              </a:ext>
            </a:extLst>
          </p:cNvPr>
          <p:cNvGraphicFramePr>
            <a:graphicFrameLocks noGrp="1"/>
          </p:cNvGraphicFramePr>
          <p:nvPr>
            <p:ph idx="1"/>
            <p:extLst>
              <p:ext uri="{D42A27DB-BD31-4B8C-83A1-F6EECF244321}">
                <p14:modId xmlns:p14="http://schemas.microsoft.com/office/powerpoint/2010/main" val="3476830904"/>
              </p:ext>
            </p:extLst>
          </p:nvPr>
        </p:nvGraphicFramePr>
        <p:xfrm>
          <a:off x="457200" y="1498723"/>
          <a:ext cx="8708232" cy="488394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9B34F8FF-718B-4012-B36D-337D7E7C5451}"/>
              </a:ext>
            </a:extLst>
          </p:cNvPr>
          <p:cNvSpPr txBox="1"/>
          <p:nvPr/>
        </p:nvSpPr>
        <p:spPr>
          <a:xfrm>
            <a:off x="3377022" y="1905000"/>
            <a:ext cx="5486400" cy="1200329"/>
          </a:xfrm>
          <a:prstGeom prst="rect">
            <a:avLst/>
          </a:prstGeom>
          <a:solidFill>
            <a:schemeClr val="bg1">
              <a:lumMod val="95000"/>
            </a:schemeClr>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t>2016 </a:t>
            </a:r>
            <a:r>
              <a:rPr lang="en-US" dirty="0" err="1"/>
              <a:t>onroad</a:t>
            </a:r>
            <a:r>
              <a:rPr lang="en-US" dirty="0"/>
              <a:t> emissions lower than 2011</a:t>
            </a:r>
          </a:p>
          <a:p>
            <a:pPr marL="285750" indent="-285750">
              <a:buFont typeface="Arial" panose="020B0604020202020204" pitchFamily="34" charset="0"/>
              <a:buChar char="•"/>
            </a:pPr>
            <a:r>
              <a:rPr lang="en-US" dirty="0"/>
              <a:t>Beta 2023 and 2028 slightly higher than 2011 platform versions </a:t>
            </a:r>
          </a:p>
          <a:p>
            <a:pPr marL="285750" indent="-285750">
              <a:buFont typeface="Arial" panose="020B0604020202020204" pitchFamily="34" charset="0"/>
              <a:buChar char="•"/>
            </a:pPr>
            <a:r>
              <a:rPr lang="en-US" dirty="0"/>
              <a:t>Impacts vary by state</a:t>
            </a:r>
          </a:p>
        </p:txBody>
      </p:sp>
      <p:sp>
        <p:nvSpPr>
          <p:cNvPr id="3" name="TextBox 2">
            <a:extLst>
              <a:ext uri="{FF2B5EF4-FFF2-40B4-BE49-F238E27FC236}">
                <a16:creationId xmlns:a16="http://schemas.microsoft.com/office/drawing/2014/main" id="{1DACC8EB-80C4-450B-9B16-E07E971F39B3}"/>
              </a:ext>
            </a:extLst>
          </p:cNvPr>
          <p:cNvSpPr txBox="1"/>
          <p:nvPr/>
        </p:nvSpPr>
        <p:spPr>
          <a:xfrm>
            <a:off x="3657600" y="3266672"/>
            <a:ext cx="3013390" cy="1477328"/>
          </a:xfrm>
          <a:prstGeom prst="rect">
            <a:avLst/>
          </a:prstGeom>
          <a:solidFill>
            <a:schemeClr val="bg1">
              <a:lumMod val="95000"/>
            </a:schemeClr>
          </a:solidFill>
          <a:ln w="3175">
            <a:solidFill>
              <a:schemeClr val="tx1"/>
            </a:solidFill>
          </a:ln>
        </p:spPr>
        <p:txBody>
          <a:bodyPr wrap="square" rtlCol="0">
            <a:spAutoFit/>
          </a:bodyPr>
          <a:lstStyle/>
          <a:p>
            <a:r>
              <a:rPr lang="en-US" u="sng" dirty="0"/>
              <a:t>2011 platform cases</a:t>
            </a:r>
            <a:r>
              <a:rPr lang="en-US" dirty="0"/>
              <a:t>: 2011en, 2023en, and 2028el</a:t>
            </a:r>
          </a:p>
          <a:p>
            <a:r>
              <a:rPr lang="en-US" u="sng" dirty="0"/>
              <a:t>Beta cases</a:t>
            </a:r>
            <a:r>
              <a:rPr lang="en-US" dirty="0"/>
              <a:t>: 2016ff, 2023ff, and 2028ff</a:t>
            </a:r>
          </a:p>
        </p:txBody>
      </p:sp>
    </p:spTree>
    <p:extLst>
      <p:ext uri="{BB962C8B-B14F-4D97-AF65-F5344CB8AC3E}">
        <p14:creationId xmlns:p14="http://schemas.microsoft.com/office/powerpoint/2010/main" val="2523111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D6F9902-88B2-4EB5-A00F-690CA2EC9178}"/>
              </a:ext>
            </a:extLst>
          </p:cNvPr>
          <p:cNvGraphicFramePr>
            <a:graphicFrameLocks noGrp="1"/>
          </p:cNvGraphicFramePr>
          <p:nvPr>
            <p:ph idx="1"/>
            <p:extLst/>
          </p:nvPr>
        </p:nvGraphicFramePr>
        <p:xfrm>
          <a:off x="429904" y="1676400"/>
          <a:ext cx="8153397" cy="3861266"/>
        </p:xfrm>
        <a:graphic>
          <a:graphicData uri="http://schemas.openxmlformats.org/drawingml/2006/table">
            <a:tbl>
              <a:tblPr firstRow="1" bandRow="1">
                <a:tableStyleId>{5C22544A-7EE6-4342-B048-85BDC9FD1C3A}</a:tableStyleId>
              </a:tblPr>
              <a:tblGrid>
                <a:gridCol w="1164771">
                  <a:extLst>
                    <a:ext uri="{9D8B030D-6E8A-4147-A177-3AD203B41FA5}">
                      <a16:colId xmlns:a16="http://schemas.microsoft.com/office/drawing/2014/main" val="3182269216"/>
                    </a:ext>
                  </a:extLst>
                </a:gridCol>
                <a:gridCol w="1164771">
                  <a:extLst>
                    <a:ext uri="{9D8B030D-6E8A-4147-A177-3AD203B41FA5}">
                      <a16:colId xmlns:a16="http://schemas.microsoft.com/office/drawing/2014/main" val="1877264229"/>
                    </a:ext>
                  </a:extLst>
                </a:gridCol>
                <a:gridCol w="1164771">
                  <a:extLst>
                    <a:ext uri="{9D8B030D-6E8A-4147-A177-3AD203B41FA5}">
                      <a16:colId xmlns:a16="http://schemas.microsoft.com/office/drawing/2014/main" val="2086267380"/>
                    </a:ext>
                  </a:extLst>
                </a:gridCol>
                <a:gridCol w="1164771">
                  <a:extLst>
                    <a:ext uri="{9D8B030D-6E8A-4147-A177-3AD203B41FA5}">
                      <a16:colId xmlns:a16="http://schemas.microsoft.com/office/drawing/2014/main" val="1214871290"/>
                    </a:ext>
                  </a:extLst>
                </a:gridCol>
                <a:gridCol w="1164771">
                  <a:extLst>
                    <a:ext uri="{9D8B030D-6E8A-4147-A177-3AD203B41FA5}">
                      <a16:colId xmlns:a16="http://schemas.microsoft.com/office/drawing/2014/main" val="2226143977"/>
                    </a:ext>
                  </a:extLst>
                </a:gridCol>
                <a:gridCol w="1164771">
                  <a:extLst>
                    <a:ext uri="{9D8B030D-6E8A-4147-A177-3AD203B41FA5}">
                      <a16:colId xmlns:a16="http://schemas.microsoft.com/office/drawing/2014/main" val="3400948396"/>
                    </a:ext>
                  </a:extLst>
                </a:gridCol>
                <a:gridCol w="1164771">
                  <a:extLst>
                    <a:ext uri="{9D8B030D-6E8A-4147-A177-3AD203B41FA5}">
                      <a16:colId xmlns:a16="http://schemas.microsoft.com/office/drawing/2014/main" val="1662984047"/>
                    </a:ext>
                  </a:extLst>
                </a:gridCol>
              </a:tblGrid>
              <a:tr h="500062">
                <a:tc>
                  <a:txBody>
                    <a:bodyPr/>
                    <a:lstStyle/>
                    <a:p>
                      <a:pPr algn="l" fontAlgn="b"/>
                      <a:r>
                        <a:rPr lang="en-US" sz="1800" b="1" i="0" u="none" strike="noStrike" dirty="0">
                          <a:solidFill>
                            <a:srgbClr val="000000"/>
                          </a:solidFill>
                          <a:effectLst/>
                          <a:latin typeface="Calibri" panose="020F0502020204030204" pitchFamily="34" charset="0"/>
                        </a:rPr>
                        <a:t>Pollutant</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2011en</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2016ff</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2023en</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2023ff</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2028el</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2028ff</a:t>
                      </a:r>
                    </a:p>
                  </a:txBody>
                  <a:tcPr marL="7620" marR="7620" marT="7620" marB="0" anchor="b"/>
                </a:tc>
                <a:extLst>
                  <a:ext uri="{0D108BD9-81ED-4DB2-BD59-A6C34878D82A}">
                    <a16:rowId xmlns:a16="http://schemas.microsoft.com/office/drawing/2014/main" val="3222705734"/>
                  </a:ext>
                </a:extLst>
              </a:tr>
              <a:tr h="480172">
                <a:tc>
                  <a:txBody>
                    <a:bodyPr/>
                    <a:lstStyle/>
                    <a:p>
                      <a:pPr algn="l" fontAlgn="b"/>
                      <a:r>
                        <a:rPr lang="en-US" sz="1800" b="0" i="0" u="none" strike="noStrike">
                          <a:solidFill>
                            <a:srgbClr val="000000"/>
                          </a:solidFill>
                          <a:effectLst/>
                          <a:latin typeface="Calibri" panose="020F0502020204030204" pitchFamily="34" charset="0"/>
                        </a:rPr>
                        <a:t>CO</a:t>
                      </a:r>
                    </a:p>
                  </a:txBody>
                  <a:tcPr marL="7620" marR="7620" marT="7620" marB="0" anchor="b"/>
                </a:tc>
                <a:tc>
                  <a:txBody>
                    <a:bodyPr/>
                    <a:lstStyle/>
                    <a:p>
                      <a:pPr algn="r" fontAlgn="b"/>
                      <a:r>
                        <a:rPr lang="en-US" sz="1800" b="0" i="0" u="none" strike="noStrike" dirty="0">
                          <a:solidFill>
                            <a:srgbClr val="000000"/>
                          </a:solidFill>
                          <a:effectLst/>
                          <a:latin typeface="Calibri" panose="020F0502020204030204" pitchFamily="34" charset="0"/>
                        </a:rPr>
                        <a:t>25,981,557</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20,330,093</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11,300,137</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14,251,351</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8,272,641</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10,427,337</a:t>
                      </a:r>
                    </a:p>
                  </a:txBody>
                  <a:tcPr marL="7620" marR="7620" marT="7620" marB="0" anchor="b"/>
                </a:tc>
                <a:extLst>
                  <a:ext uri="{0D108BD9-81ED-4DB2-BD59-A6C34878D82A}">
                    <a16:rowId xmlns:a16="http://schemas.microsoft.com/office/drawing/2014/main" val="1738388705"/>
                  </a:ext>
                </a:extLst>
              </a:tr>
              <a:tr h="480172">
                <a:tc>
                  <a:txBody>
                    <a:bodyPr/>
                    <a:lstStyle/>
                    <a:p>
                      <a:pPr algn="l" fontAlgn="b"/>
                      <a:r>
                        <a:rPr lang="en-US" sz="1800" b="0" i="0" u="none" strike="noStrike">
                          <a:solidFill>
                            <a:srgbClr val="000000"/>
                          </a:solidFill>
                          <a:effectLst/>
                          <a:latin typeface="Calibri" panose="020F0502020204030204" pitchFamily="34" charset="0"/>
                        </a:rPr>
                        <a:t>NH3</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120,859</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100,841</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82,106</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87,246</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82,341</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83,631</a:t>
                      </a:r>
                    </a:p>
                  </a:txBody>
                  <a:tcPr marL="7620" marR="7620" marT="7620" marB="0" anchor="b"/>
                </a:tc>
                <a:extLst>
                  <a:ext uri="{0D108BD9-81ED-4DB2-BD59-A6C34878D82A}">
                    <a16:rowId xmlns:a16="http://schemas.microsoft.com/office/drawing/2014/main" val="1727851057"/>
                  </a:ext>
                </a:extLst>
              </a:tr>
              <a:tr h="480172">
                <a:tc>
                  <a:txBody>
                    <a:bodyPr/>
                    <a:lstStyle/>
                    <a:p>
                      <a:pPr algn="l" fontAlgn="b"/>
                      <a:r>
                        <a:rPr lang="en-US" sz="1800" b="0" i="0" u="none" strike="noStrike">
                          <a:solidFill>
                            <a:srgbClr val="000000"/>
                          </a:solidFill>
                          <a:effectLst/>
                          <a:latin typeface="Calibri" panose="020F0502020204030204" pitchFamily="34" charset="0"/>
                        </a:rPr>
                        <a:t>NOX</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5,707,939</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4,065,540</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1,785,898</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1,953,938</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1,292,791</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1,353,757</a:t>
                      </a:r>
                    </a:p>
                  </a:txBody>
                  <a:tcPr marL="7620" marR="7620" marT="7620" marB="0" anchor="b"/>
                </a:tc>
                <a:extLst>
                  <a:ext uri="{0D108BD9-81ED-4DB2-BD59-A6C34878D82A}">
                    <a16:rowId xmlns:a16="http://schemas.microsoft.com/office/drawing/2014/main" val="3458860572"/>
                  </a:ext>
                </a:extLst>
              </a:tr>
              <a:tr h="480172">
                <a:tc>
                  <a:txBody>
                    <a:bodyPr/>
                    <a:lstStyle/>
                    <a:p>
                      <a:pPr algn="l" fontAlgn="b"/>
                      <a:r>
                        <a:rPr lang="en-US" sz="1800" b="0" i="0" u="none" strike="noStrike">
                          <a:solidFill>
                            <a:srgbClr val="000000"/>
                          </a:solidFill>
                          <a:effectLst/>
                          <a:latin typeface="Calibri" panose="020F0502020204030204" pitchFamily="34" charset="0"/>
                        </a:rPr>
                        <a:t>PM10-PRI</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336,423</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272,770</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239,200</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224,706</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230,700</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211,037</a:t>
                      </a:r>
                    </a:p>
                  </a:txBody>
                  <a:tcPr marL="7620" marR="7620" marT="7620" marB="0" anchor="b"/>
                </a:tc>
                <a:extLst>
                  <a:ext uri="{0D108BD9-81ED-4DB2-BD59-A6C34878D82A}">
                    <a16:rowId xmlns:a16="http://schemas.microsoft.com/office/drawing/2014/main" val="1226094483"/>
                  </a:ext>
                </a:extLst>
              </a:tr>
              <a:tr h="480172">
                <a:tc>
                  <a:txBody>
                    <a:bodyPr/>
                    <a:lstStyle/>
                    <a:p>
                      <a:pPr algn="l" fontAlgn="b"/>
                      <a:r>
                        <a:rPr lang="en-US" sz="1800" b="0" i="0" u="none" strike="noStrike">
                          <a:solidFill>
                            <a:srgbClr val="000000"/>
                          </a:solidFill>
                          <a:effectLst/>
                          <a:latin typeface="Calibri" panose="020F0502020204030204" pitchFamily="34" charset="0"/>
                        </a:rPr>
                        <a:t>PM25-PRI</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188,925</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130,564</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79,527</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78,910</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64,135</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63,041</a:t>
                      </a:r>
                    </a:p>
                  </a:txBody>
                  <a:tcPr marL="7620" marR="7620" marT="7620" marB="0" anchor="b"/>
                </a:tc>
                <a:extLst>
                  <a:ext uri="{0D108BD9-81ED-4DB2-BD59-A6C34878D82A}">
                    <a16:rowId xmlns:a16="http://schemas.microsoft.com/office/drawing/2014/main" val="4223577692"/>
                  </a:ext>
                </a:extLst>
              </a:tr>
              <a:tr h="480172">
                <a:tc>
                  <a:txBody>
                    <a:bodyPr/>
                    <a:lstStyle/>
                    <a:p>
                      <a:pPr algn="l" fontAlgn="b"/>
                      <a:r>
                        <a:rPr lang="en-US" sz="1800" b="0" i="0" u="none" strike="noStrike">
                          <a:solidFill>
                            <a:srgbClr val="000000"/>
                          </a:solidFill>
                          <a:effectLst/>
                          <a:latin typeface="Calibri" panose="020F0502020204030204" pitchFamily="34" charset="0"/>
                        </a:rPr>
                        <a:t>SO2</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28,195</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27,547</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12,114</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12,397</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11,638</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11,547</a:t>
                      </a:r>
                    </a:p>
                  </a:txBody>
                  <a:tcPr marL="7620" marR="7620" marT="7620" marB="0" anchor="b"/>
                </a:tc>
                <a:extLst>
                  <a:ext uri="{0D108BD9-81ED-4DB2-BD59-A6C34878D82A}">
                    <a16:rowId xmlns:a16="http://schemas.microsoft.com/office/drawing/2014/main" val="289883247"/>
                  </a:ext>
                </a:extLst>
              </a:tr>
              <a:tr h="480172">
                <a:tc>
                  <a:txBody>
                    <a:bodyPr/>
                    <a:lstStyle/>
                    <a:p>
                      <a:pPr algn="l" fontAlgn="b"/>
                      <a:r>
                        <a:rPr lang="en-US" sz="1800" b="0" i="0" u="none" strike="noStrike">
                          <a:solidFill>
                            <a:srgbClr val="000000"/>
                          </a:solidFill>
                          <a:effectLst/>
                          <a:latin typeface="Calibri" panose="020F0502020204030204" pitchFamily="34" charset="0"/>
                        </a:rPr>
                        <a:t>VOC</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2,713,181</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1,985,763</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987,796</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1,195,488</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733,956</a:t>
                      </a:r>
                    </a:p>
                  </a:txBody>
                  <a:tcPr marL="7620" marR="7620" marT="7620" marB="0" anchor="b"/>
                </a:tc>
                <a:tc>
                  <a:txBody>
                    <a:bodyPr/>
                    <a:lstStyle/>
                    <a:p>
                      <a:pPr algn="r" fontAlgn="b"/>
                      <a:r>
                        <a:rPr lang="en-US" sz="1800" b="0" i="0" u="none" strike="noStrike" dirty="0">
                          <a:solidFill>
                            <a:srgbClr val="000000"/>
                          </a:solidFill>
                          <a:effectLst/>
                          <a:latin typeface="Calibri" panose="020F0502020204030204" pitchFamily="34" charset="0"/>
                        </a:rPr>
                        <a:t>885,883</a:t>
                      </a:r>
                    </a:p>
                  </a:txBody>
                  <a:tcPr marL="7620" marR="7620" marT="7620" marB="0" anchor="b"/>
                </a:tc>
                <a:extLst>
                  <a:ext uri="{0D108BD9-81ED-4DB2-BD59-A6C34878D82A}">
                    <a16:rowId xmlns:a16="http://schemas.microsoft.com/office/drawing/2014/main" val="3970243201"/>
                  </a:ext>
                </a:extLst>
              </a:tr>
            </a:tbl>
          </a:graphicData>
        </a:graphic>
      </p:graphicFrame>
      <p:sp>
        <p:nvSpPr>
          <p:cNvPr id="3" name="Footer Placeholder 2">
            <a:extLst>
              <a:ext uri="{FF2B5EF4-FFF2-40B4-BE49-F238E27FC236}">
                <a16:creationId xmlns:a16="http://schemas.microsoft.com/office/drawing/2014/main" id="{333801D9-88C4-4FE9-960F-108877611EF4}"/>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BE9E89F8-32D9-4AFE-BFAD-FBD1F2324E62}"/>
              </a:ext>
            </a:extLst>
          </p:cNvPr>
          <p:cNvSpPr>
            <a:spLocks noGrp="1"/>
          </p:cNvSpPr>
          <p:nvPr>
            <p:ph type="sldNum" sz="quarter" idx="12"/>
          </p:nvPr>
        </p:nvSpPr>
        <p:spPr/>
        <p:txBody>
          <a:bodyPr/>
          <a:lstStyle/>
          <a:p>
            <a:fld id="{61C894BD-DCE2-4A96-A9AF-225BBEAC2A40}" type="slidenum">
              <a:rPr lang="en-US" smtClean="0"/>
              <a:pPr/>
              <a:t>31</a:t>
            </a:fld>
            <a:endParaRPr lang="en-US"/>
          </a:p>
        </p:txBody>
      </p:sp>
      <p:sp>
        <p:nvSpPr>
          <p:cNvPr id="5" name="Title 4">
            <a:extLst>
              <a:ext uri="{FF2B5EF4-FFF2-40B4-BE49-F238E27FC236}">
                <a16:creationId xmlns:a16="http://schemas.microsoft.com/office/drawing/2014/main" id="{29330DA6-AF1C-4CD1-9AB4-E1565F720116}"/>
              </a:ext>
            </a:extLst>
          </p:cNvPr>
          <p:cNvSpPr>
            <a:spLocks noGrp="1"/>
          </p:cNvSpPr>
          <p:nvPr>
            <p:ph type="title"/>
          </p:nvPr>
        </p:nvSpPr>
        <p:spPr>
          <a:xfrm>
            <a:off x="457200" y="274638"/>
            <a:ext cx="7696200" cy="1096962"/>
          </a:xfrm>
        </p:spPr>
        <p:txBody>
          <a:bodyPr>
            <a:noAutofit/>
          </a:bodyPr>
          <a:lstStyle/>
          <a:p>
            <a:r>
              <a:rPr lang="en-US" sz="3600" dirty="0"/>
              <a:t>2016 Beta Continental US Onroad Emissions Compared to 2011v6.3</a:t>
            </a:r>
          </a:p>
        </p:txBody>
      </p:sp>
    </p:spTree>
    <p:extLst>
      <p:ext uri="{BB962C8B-B14F-4D97-AF65-F5344CB8AC3E}">
        <p14:creationId xmlns:p14="http://schemas.microsoft.com/office/powerpoint/2010/main" val="1203297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F302695-1CE3-4F16-856C-97DC9234645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808" y="1176173"/>
            <a:ext cx="4271192" cy="2672233"/>
          </a:xfrm>
        </p:spPr>
      </p:pic>
      <p:sp>
        <p:nvSpPr>
          <p:cNvPr id="3" name="Footer Placeholder 2">
            <a:extLst>
              <a:ext uri="{FF2B5EF4-FFF2-40B4-BE49-F238E27FC236}">
                <a16:creationId xmlns:a16="http://schemas.microsoft.com/office/drawing/2014/main" id="{C0D77367-0D0C-4D13-8ECF-B3A57A4C3EA4}"/>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9E6A8534-E90B-473B-AA08-3683215A5458}"/>
              </a:ext>
            </a:extLst>
          </p:cNvPr>
          <p:cNvSpPr>
            <a:spLocks noGrp="1"/>
          </p:cNvSpPr>
          <p:nvPr>
            <p:ph type="sldNum" sz="quarter" idx="12"/>
          </p:nvPr>
        </p:nvSpPr>
        <p:spPr/>
        <p:txBody>
          <a:bodyPr/>
          <a:lstStyle/>
          <a:p>
            <a:fld id="{61C894BD-DCE2-4A96-A9AF-225BBEAC2A40}" type="slidenum">
              <a:rPr lang="en-US" smtClean="0"/>
              <a:pPr/>
              <a:t>32</a:t>
            </a:fld>
            <a:endParaRPr lang="en-US"/>
          </a:p>
        </p:txBody>
      </p:sp>
      <p:sp>
        <p:nvSpPr>
          <p:cNvPr id="5" name="Title 4">
            <a:extLst>
              <a:ext uri="{FF2B5EF4-FFF2-40B4-BE49-F238E27FC236}">
                <a16:creationId xmlns:a16="http://schemas.microsoft.com/office/drawing/2014/main" id="{8FF11D88-6654-44D4-A4DE-9F2F99C2462A}"/>
              </a:ext>
            </a:extLst>
          </p:cNvPr>
          <p:cNvSpPr>
            <a:spLocks noGrp="1"/>
          </p:cNvSpPr>
          <p:nvPr>
            <p:ph type="title"/>
          </p:nvPr>
        </p:nvSpPr>
        <p:spPr/>
        <p:txBody>
          <a:bodyPr>
            <a:noAutofit/>
          </a:bodyPr>
          <a:lstStyle/>
          <a:p>
            <a:r>
              <a:rPr lang="en-US" sz="3200" dirty="0"/>
              <a:t>2016 Onroad NOx to 2023 and 2028</a:t>
            </a:r>
          </a:p>
        </p:txBody>
      </p:sp>
      <p:pic>
        <p:nvPicPr>
          <p:cNvPr id="11" name="Picture 10">
            <a:extLst>
              <a:ext uri="{FF2B5EF4-FFF2-40B4-BE49-F238E27FC236}">
                <a16:creationId xmlns:a16="http://schemas.microsoft.com/office/drawing/2014/main" id="{D5EBC854-C2C4-4721-AC6A-683797B66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984" y="1126598"/>
            <a:ext cx="4271192" cy="2699925"/>
          </a:xfrm>
          <a:prstGeom prst="rect">
            <a:avLst/>
          </a:prstGeom>
        </p:spPr>
      </p:pic>
      <p:pic>
        <p:nvPicPr>
          <p:cNvPr id="13" name="Picture 12">
            <a:extLst>
              <a:ext uri="{FF2B5EF4-FFF2-40B4-BE49-F238E27FC236}">
                <a16:creationId xmlns:a16="http://schemas.microsoft.com/office/drawing/2014/main" id="{3EBA1A38-E32E-488F-8692-85D7382B27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984" y="3815291"/>
            <a:ext cx="4395016" cy="2735673"/>
          </a:xfrm>
          <a:prstGeom prst="rect">
            <a:avLst/>
          </a:prstGeom>
        </p:spPr>
      </p:pic>
      <p:pic>
        <p:nvPicPr>
          <p:cNvPr id="15" name="Picture 14">
            <a:extLst>
              <a:ext uri="{FF2B5EF4-FFF2-40B4-BE49-F238E27FC236}">
                <a16:creationId xmlns:a16="http://schemas.microsoft.com/office/drawing/2014/main" id="{35661AAC-A5B9-49C5-97A9-38D560C438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833166"/>
            <a:ext cx="4271192" cy="2699924"/>
          </a:xfrm>
          <a:prstGeom prst="rect">
            <a:avLst/>
          </a:prstGeom>
        </p:spPr>
      </p:pic>
      <p:sp>
        <p:nvSpPr>
          <p:cNvPr id="2" name="TextBox 1">
            <a:extLst>
              <a:ext uri="{FF2B5EF4-FFF2-40B4-BE49-F238E27FC236}">
                <a16:creationId xmlns:a16="http://schemas.microsoft.com/office/drawing/2014/main" id="{4E76359B-E9AB-4B49-AD36-A17C1CC9C7DD}"/>
              </a:ext>
            </a:extLst>
          </p:cNvPr>
          <p:cNvSpPr txBox="1"/>
          <p:nvPr/>
        </p:nvSpPr>
        <p:spPr>
          <a:xfrm>
            <a:off x="2895600" y="1260681"/>
            <a:ext cx="838200" cy="369332"/>
          </a:xfrm>
          <a:prstGeom prst="rect">
            <a:avLst/>
          </a:prstGeom>
          <a:noFill/>
        </p:spPr>
        <p:txBody>
          <a:bodyPr wrap="square" rtlCol="0">
            <a:spAutoFit/>
          </a:bodyPr>
          <a:lstStyle/>
          <a:p>
            <a:r>
              <a:rPr lang="en-US" dirty="0"/>
              <a:t>2016</a:t>
            </a:r>
          </a:p>
        </p:txBody>
      </p:sp>
      <p:sp>
        <p:nvSpPr>
          <p:cNvPr id="10" name="TextBox 9">
            <a:extLst>
              <a:ext uri="{FF2B5EF4-FFF2-40B4-BE49-F238E27FC236}">
                <a16:creationId xmlns:a16="http://schemas.microsoft.com/office/drawing/2014/main" id="{CBF9AE2C-67DB-4A44-8C93-A1B309DE33A6}"/>
              </a:ext>
            </a:extLst>
          </p:cNvPr>
          <p:cNvSpPr txBox="1"/>
          <p:nvPr/>
        </p:nvSpPr>
        <p:spPr>
          <a:xfrm>
            <a:off x="6400800" y="1232972"/>
            <a:ext cx="1950028" cy="369332"/>
          </a:xfrm>
          <a:prstGeom prst="rect">
            <a:avLst/>
          </a:prstGeom>
          <a:noFill/>
        </p:spPr>
        <p:txBody>
          <a:bodyPr wrap="square" rtlCol="0">
            <a:spAutoFit/>
          </a:bodyPr>
          <a:lstStyle/>
          <a:p>
            <a:r>
              <a:rPr lang="en-US" dirty="0"/>
              <a:t>2023-2016 (%)</a:t>
            </a:r>
          </a:p>
        </p:txBody>
      </p:sp>
      <p:sp>
        <p:nvSpPr>
          <p:cNvPr id="12" name="TextBox 11">
            <a:extLst>
              <a:ext uri="{FF2B5EF4-FFF2-40B4-BE49-F238E27FC236}">
                <a16:creationId xmlns:a16="http://schemas.microsoft.com/office/drawing/2014/main" id="{641F72DF-8919-6442-A961-F12832E8BBE5}"/>
              </a:ext>
            </a:extLst>
          </p:cNvPr>
          <p:cNvSpPr txBox="1"/>
          <p:nvPr/>
        </p:nvSpPr>
        <p:spPr>
          <a:xfrm>
            <a:off x="1920586" y="3932914"/>
            <a:ext cx="1950028" cy="369332"/>
          </a:xfrm>
          <a:prstGeom prst="rect">
            <a:avLst/>
          </a:prstGeom>
          <a:noFill/>
        </p:spPr>
        <p:txBody>
          <a:bodyPr wrap="square" rtlCol="0">
            <a:spAutoFit/>
          </a:bodyPr>
          <a:lstStyle/>
          <a:p>
            <a:r>
              <a:rPr lang="en-US" dirty="0"/>
              <a:t>2028-2016 (%)</a:t>
            </a:r>
          </a:p>
        </p:txBody>
      </p:sp>
      <p:sp>
        <p:nvSpPr>
          <p:cNvPr id="14" name="TextBox 13">
            <a:extLst>
              <a:ext uri="{FF2B5EF4-FFF2-40B4-BE49-F238E27FC236}">
                <a16:creationId xmlns:a16="http://schemas.microsoft.com/office/drawing/2014/main" id="{6A1A7626-838F-4248-92CC-08C53BF67BD0}"/>
              </a:ext>
            </a:extLst>
          </p:cNvPr>
          <p:cNvSpPr txBox="1"/>
          <p:nvPr/>
        </p:nvSpPr>
        <p:spPr>
          <a:xfrm>
            <a:off x="6575714" y="3940251"/>
            <a:ext cx="1600200" cy="369332"/>
          </a:xfrm>
          <a:prstGeom prst="rect">
            <a:avLst/>
          </a:prstGeom>
          <a:noFill/>
        </p:spPr>
        <p:txBody>
          <a:bodyPr wrap="square" rtlCol="0">
            <a:spAutoFit/>
          </a:bodyPr>
          <a:lstStyle/>
          <a:p>
            <a:r>
              <a:rPr lang="en-US" dirty="0"/>
              <a:t>2023-2016</a:t>
            </a:r>
          </a:p>
        </p:txBody>
      </p:sp>
    </p:spTree>
    <p:extLst>
      <p:ext uri="{BB962C8B-B14F-4D97-AF65-F5344CB8AC3E}">
        <p14:creationId xmlns:p14="http://schemas.microsoft.com/office/powerpoint/2010/main" val="399372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552" y="1143000"/>
            <a:ext cx="8037672" cy="4953000"/>
          </a:xfrm>
        </p:spPr>
        <p:txBody>
          <a:bodyPr>
            <a:normAutofit fontScale="92500" lnSpcReduction="20000"/>
          </a:bodyPr>
          <a:lstStyle/>
          <a:p>
            <a:pPr>
              <a:spcAft>
                <a:spcPts val="600"/>
              </a:spcAft>
            </a:pPr>
            <a:r>
              <a:rPr lang="en-US" sz="2400" b="1" dirty="0"/>
              <a:t>Approach</a:t>
            </a:r>
          </a:p>
          <a:p>
            <a:pPr lvl="1">
              <a:spcAft>
                <a:spcPts val="600"/>
              </a:spcAft>
            </a:pPr>
            <a:r>
              <a:rPr lang="en-US" sz="2000" dirty="0"/>
              <a:t>Vehicle age distributions to be updated to represent 2016 based on CRC VIN decode project for 2017 NEI</a:t>
            </a:r>
          </a:p>
          <a:p>
            <a:pPr lvl="1">
              <a:spcAft>
                <a:spcPts val="600"/>
              </a:spcAft>
            </a:pPr>
            <a:r>
              <a:rPr lang="en-US" sz="2000" dirty="0"/>
              <a:t>Representative counties will be reviewed</a:t>
            </a:r>
          </a:p>
          <a:p>
            <a:pPr lvl="1">
              <a:spcAft>
                <a:spcPts val="600"/>
              </a:spcAft>
            </a:pPr>
            <a:r>
              <a:rPr lang="en-US" sz="2000" dirty="0"/>
              <a:t>MOVES will be run to create new emission factors</a:t>
            </a:r>
          </a:p>
          <a:p>
            <a:pPr lvl="1">
              <a:spcAft>
                <a:spcPts val="600"/>
              </a:spcAft>
            </a:pPr>
            <a:r>
              <a:rPr lang="en-US" sz="2000" dirty="0"/>
              <a:t>SMOKE-MOVES will be run with the new emission factors with some activity updates to create emissions</a:t>
            </a:r>
          </a:p>
          <a:p>
            <a:pPr>
              <a:spcAft>
                <a:spcPts val="600"/>
              </a:spcAft>
            </a:pPr>
            <a:r>
              <a:rPr lang="en-US" sz="2400" b="1" dirty="0"/>
              <a:t>Differences from beta</a:t>
            </a:r>
          </a:p>
          <a:p>
            <a:pPr lvl="1">
              <a:spcAft>
                <a:spcPts val="600"/>
              </a:spcAft>
            </a:pPr>
            <a:r>
              <a:rPr lang="en-US" sz="2000" dirty="0"/>
              <a:t>Updated inputs will result in impacts at the state and county levels</a:t>
            </a:r>
          </a:p>
          <a:p>
            <a:pPr>
              <a:spcAft>
                <a:spcPts val="600"/>
              </a:spcAft>
            </a:pPr>
            <a:r>
              <a:rPr lang="en-US" sz="2400" b="1" dirty="0"/>
              <a:t>2016v1 Milestones for base and future years</a:t>
            </a:r>
          </a:p>
          <a:p>
            <a:pPr lvl="1">
              <a:spcAft>
                <a:spcPts val="600"/>
              </a:spcAft>
            </a:pPr>
            <a:r>
              <a:rPr lang="en-US" sz="2000" u="sng" dirty="0"/>
              <a:t>Submit any other updated data for v1 by January 31, 2019</a:t>
            </a:r>
          </a:p>
          <a:p>
            <a:pPr lvl="1">
              <a:spcAft>
                <a:spcPts val="600"/>
              </a:spcAft>
            </a:pPr>
            <a:r>
              <a:rPr lang="en-US" sz="2000" dirty="0"/>
              <a:t>Expected review date: March-April 2019</a:t>
            </a:r>
          </a:p>
          <a:p>
            <a:pPr lvl="1">
              <a:spcAft>
                <a:spcPts val="600"/>
              </a:spcAft>
            </a:pPr>
            <a:r>
              <a:rPr lang="en-US" sz="2000" dirty="0"/>
              <a:t>Expected release date: May 2019</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600552" y="0"/>
            <a:ext cx="8229600" cy="1143000"/>
          </a:xfrm>
        </p:spPr>
        <p:txBody>
          <a:bodyPr>
            <a:noAutofit/>
          </a:bodyPr>
          <a:lstStyle/>
          <a:p>
            <a:r>
              <a:rPr lang="en-US" sz="3200" dirty="0"/>
              <a:t>Onroad Workgroup: Path to 2016v1</a:t>
            </a:r>
          </a:p>
        </p:txBody>
      </p:sp>
    </p:spTree>
    <p:extLst>
      <p:ext uri="{BB962C8B-B14F-4D97-AF65-F5344CB8AC3E}">
        <p14:creationId xmlns:p14="http://schemas.microsoft.com/office/powerpoint/2010/main" val="243082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514600"/>
            <a:ext cx="8784432" cy="3624068"/>
          </a:xfrm>
        </p:spPr>
        <p:txBody>
          <a:bodyPr>
            <a:normAutofit fontScale="85000" lnSpcReduction="10000"/>
          </a:bodyPr>
          <a:lstStyle/>
          <a:p>
            <a:r>
              <a:rPr lang="en-US" sz="2800" b="1" u="sng" dirty="0"/>
              <a:t>Co-leads</a:t>
            </a:r>
            <a:r>
              <a:rPr lang="en-US" sz="2800" dirty="0"/>
              <a:t>: </a:t>
            </a:r>
            <a:r>
              <a:rPr lang="en-US" sz="2600" dirty="0"/>
              <a:t>Rebecca Simpson (Colorado Department of Public Health and Environment), Sarah Roberts (EPA OTAQ)</a:t>
            </a:r>
          </a:p>
          <a:p>
            <a:pPr marL="109728" indent="0">
              <a:buNone/>
            </a:pPr>
            <a:endParaRPr lang="en-US" sz="2600" dirty="0"/>
          </a:p>
          <a:p>
            <a:r>
              <a:rPr lang="en-US" sz="2800" b="1" u="sng" dirty="0"/>
              <a:t>Schedule</a:t>
            </a:r>
            <a:r>
              <a:rPr lang="en-US" sz="2800" dirty="0"/>
              <a:t>: </a:t>
            </a:r>
            <a:r>
              <a:rPr lang="en-US" sz="2600" dirty="0"/>
              <a:t>Calls on 4</a:t>
            </a:r>
            <a:r>
              <a:rPr lang="en-US" sz="2600" baseline="30000" dirty="0"/>
              <a:t>th</a:t>
            </a:r>
            <a:r>
              <a:rPr lang="en-US" sz="2600" dirty="0"/>
              <a:t> Thursday at 3:30pm Eastern</a:t>
            </a:r>
          </a:p>
          <a:p>
            <a:pPr marL="109728" indent="0">
              <a:buNone/>
            </a:pPr>
            <a:endParaRPr lang="en-US" sz="2600" dirty="0"/>
          </a:p>
          <a:p>
            <a:r>
              <a:rPr lang="en-US" sz="2800" b="1" u="sng" dirty="0"/>
              <a:t>Wiki</a:t>
            </a:r>
            <a:r>
              <a:rPr lang="en-US" sz="2800" dirty="0"/>
              <a:t>: </a:t>
            </a:r>
            <a:r>
              <a:rPr lang="en-US" sz="2300" dirty="0">
                <a:hlinkClick r:id="rId2"/>
              </a:rPr>
              <a:t>http://views.cira.colostate.edu/wiki/wiki/9179</a:t>
            </a:r>
            <a:endParaRPr lang="en-US" sz="2300" dirty="0"/>
          </a:p>
          <a:p>
            <a:pPr marL="109728" indent="0">
              <a:buNone/>
            </a:pPr>
            <a:endParaRPr lang="en-US" sz="2300" dirty="0"/>
          </a:p>
          <a:p>
            <a:r>
              <a:rPr lang="en-US" sz="2800" b="1" u="sng" dirty="0"/>
              <a:t>Status of the 2016 Beta Inventory:</a:t>
            </a:r>
            <a:r>
              <a:rPr lang="en-US" sz="2800" dirty="0"/>
              <a:t> newly-released </a:t>
            </a:r>
            <a:r>
              <a:rPr lang="en-US" sz="2600" dirty="0"/>
              <a:t>MOVES2014b will be used to generate the beta nonroad inventory and projections. </a:t>
            </a:r>
          </a:p>
        </p:txBody>
      </p:sp>
      <p:sp>
        <p:nvSpPr>
          <p:cNvPr id="3" name="Slide Number Placeholder 2"/>
          <p:cNvSpPr>
            <a:spLocks noGrp="1"/>
          </p:cNvSpPr>
          <p:nvPr>
            <p:ph type="sldNum" sz="quarter" idx="12"/>
          </p:nvPr>
        </p:nvSpPr>
        <p:spPr/>
        <p:txBody>
          <a:bodyPr/>
          <a:lstStyle/>
          <a:p>
            <a:fld id="{61C894BD-DCE2-4A96-A9AF-225BBEAC2A40}" type="slidenum">
              <a:rPr lang="en-US" smtClean="0"/>
              <a:pPr/>
              <a:t>34</a:t>
            </a:fld>
            <a:endParaRPr lang="en-US"/>
          </a:p>
        </p:txBody>
      </p:sp>
      <p:sp>
        <p:nvSpPr>
          <p:cNvPr id="4" name="Title 3"/>
          <p:cNvSpPr>
            <a:spLocks noGrp="1"/>
          </p:cNvSpPr>
          <p:nvPr>
            <p:ph type="title"/>
          </p:nvPr>
        </p:nvSpPr>
        <p:spPr>
          <a:xfrm>
            <a:off x="381000" y="439440"/>
            <a:ext cx="4953000" cy="1559520"/>
          </a:xfrm>
        </p:spPr>
        <p:txBody>
          <a:bodyPr>
            <a:noAutofit/>
          </a:bodyPr>
          <a:lstStyle/>
          <a:p>
            <a:pPr algn="ctr"/>
            <a:r>
              <a:rPr lang="en-US" sz="4400" dirty="0"/>
              <a:t>Nonroad Mobile Workgroup</a:t>
            </a:r>
          </a:p>
        </p:txBody>
      </p:sp>
      <p:pic>
        <p:nvPicPr>
          <p:cNvPr id="7" name="Picture 6">
            <a:extLst>
              <a:ext uri="{FF2B5EF4-FFF2-40B4-BE49-F238E27FC236}">
                <a16:creationId xmlns:a16="http://schemas.microsoft.com/office/drawing/2014/main" id="{5082EAFD-57BF-604B-A2B9-297B4F273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10" y="76200"/>
            <a:ext cx="3457222" cy="2286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62627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D6F9902-88B2-4EB5-A00F-690CA2EC9178}"/>
              </a:ext>
            </a:extLst>
          </p:cNvPr>
          <p:cNvGraphicFramePr>
            <a:graphicFrameLocks noGrp="1"/>
          </p:cNvGraphicFramePr>
          <p:nvPr>
            <p:ph idx="1"/>
            <p:extLst/>
          </p:nvPr>
        </p:nvGraphicFramePr>
        <p:xfrm>
          <a:off x="533400" y="1481138"/>
          <a:ext cx="8153397" cy="3861266"/>
        </p:xfrm>
        <a:graphic>
          <a:graphicData uri="http://schemas.openxmlformats.org/drawingml/2006/table">
            <a:tbl>
              <a:tblPr firstRow="1" bandRow="1">
                <a:tableStyleId>{5C22544A-7EE6-4342-B048-85BDC9FD1C3A}</a:tableStyleId>
              </a:tblPr>
              <a:tblGrid>
                <a:gridCol w="1164771">
                  <a:extLst>
                    <a:ext uri="{9D8B030D-6E8A-4147-A177-3AD203B41FA5}">
                      <a16:colId xmlns:a16="http://schemas.microsoft.com/office/drawing/2014/main" val="3182269216"/>
                    </a:ext>
                  </a:extLst>
                </a:gridCol>
                <a:gridCol w="1164771">
                  <a:extLst>
                    <a:ext uri="{9D8B030D-6E8A-4147-A177-3AD203B41FA5}">
                      <a16:colId xmlns:a16="http://schemas.microsoft.com/office/drawing/2014/main" val="1877264229"/>
                    </a:ext>
                  </a:extLst>
                </a:gridCol>
                <a:gridCol w="1164771">
                  <a:extLst>
                    <a:ext uri="{9D8B030D-6E8A-4147-A177-3AD203B41FA5}">
                      <a16:colId xmlns:a16="http://schemas.microsoft.com/office/drawing/2014/main" val="2086267380"/>
                    </a:ext>
                  </a:extLst>
                </a:gridCol>
                <a:gridCol w="1164771">
                  <a:extLst>
                    <a:ext uri="{9D8B030D-6E8A-4147-A177-3AD203B41FA5}">
                      <a16:colId xmlns:a16="http://schemas.microsoft.com/office/drawing/2014/main" val="1214871290"/>
                    </a:ext>
                  </a:extLst>
                </a:gridCol>
                <a:gridCol w="1164771">
                  <a:extLst>
                    <a:ext uri="{9D8B030D-6E8A-4147-A177-3AD203B41FA5}">
                      <a16:colId xmlns:a16="http://schemas.microsoft.com/office/drawing/2014/main" val="2226143977"/>
                    </a:ext>
                  </a:extLst>
                </a:gridCol>
                <a:gridCol w="1164771">
                  <a:extLst>
                    <a:ext uri="{9D8B030D-6E8A-4147-A177-3AD203B41FA5}">
                      <a16:colId xmlns:a16="http://schemas.microsoft.com/office/drawing/2014/main" val="3400948396"/>
                    </a:ext>
                  </a:extLst>
                </a:gridCol>
                <a:gridCol w="1164771">
                  <a:extLst>
                    <a:ext uri="{9D8B030D-6E8A-4147-A177-3AD203B41FA5}">
                      <a16:colId xmlns:a16="http://schemas.microsoft.com/office/drawing/2014/main" val="1662984047"/>
                    </a:ext>
                  </a:extLst>
                </a:gridCol>
              </a:tblGrid>
              <a:tr h="500062">
                <a:tc>
                  <a:txBody>
                    <a:bodyPr/>
                    <a:lstStyle/>
                    <a:p>
                      <a:pPr algn="l" fontAlgn="b"/>
                      <a:r>
                        <a:rPr lang="en-US" sz="1800" b="1" i="0" u="none" strike="noStrike" dirty="0">
                          <a:solidFill>
                            <a:srgbClr val="000000"/>
                          </a:solidFill>
                          <a:effectLst/>
                          <a:latin typeface="Calibri" panose="020F0502020204030204" pitchFamily="34" charset="0"/>
                        </a:rPr>
                        <a:t>Pollutant</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2011en</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2016ff</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2023en</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2023ff</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2028el</a:t>
                      </a:r>
                    </a:p>
                  </a:txBody>
                  <a:tcPr marL="7620" marR="7620" marT="7620" marB="0" anchor="b"/>
                </a:tc>
                <a:tc>
                  <a:txBody>
                    <a:bodyPr/>
                    <a:lstStyle/>
                    <a:p>
                      <a:pPr algn="ctr" fontAlgn="b"/>
                      <a:r>
                        <a:rPr lang="en-US" sz="1800" b="1" i="0" u="none" strike="noStrike" dirty="0">
                          <a:solidFill>
                            <a:srgbClr val="000000"/>
                          </a:solidFill>
                          <a:effectLst/>
                          <a:latin typeface="Calibri" panose="020F0502020204030204" pitchFamily="34" charset="0"/>
                        </a:rPr>
                        <a:t> 2028ff</a:t>
                      </a:r>
                    </a:p>
                  </a:txBody>
                  <a:tcPr marL="7620" marR="7620" marT="7620" marB="0" anchor="b"/>
                </a:tc>
                <a:extLst>
                  <a:ext uri="{0D108BD9-81ED-4DB2-BD59-A6C34878D82A}">
                    <a16:rowId xmlns:a16="http://schemas.microsoft.com/office/drawing/2014/main" val="3222705734"/>
                  </a:ext>
                </a:extLst>
              </a:tr>
              <a:tr h="480172">
                <a:tc>
                  <a:txBody>
                    <a:bodyPr/>
                    <a:lstStyle/>
                    <a:p>
                      <a:pPr algn="l" fontAlgn="b"/>
                      <a:r>
                        <a:rPr lang="en-US" sz="1800" b="0" i="0" u="none" strike="noStrike">
                          <a:solidFill>
                            <a:srgbClr val="000000"/>
                          </a:solidFill>
                          <a:effectLst/>
                          <a:latin typeface="Calibri" panose="020F0502020204030204" pitchFamily="34" charset="0"/>
                        </a:rPr>
                        <a:t>CO</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14,245,158</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11,089,466</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12,868,773</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11,154,989</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13,433,875</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11,526,892</a:t>
                      </a:r>
                    </a:p>
                  </a:txBody>
                  <a:tcPr marL="0" marR="0" marT="0" marB="0" anchor="b"/>
                </a:tc>
                <a:extLst>
                  <a:ext uri="{0D108BD9-81ED-4DB2-BD59-A6C34878D82A}">
                    <a16:rowId xmlns:a16="http://schemas.microsoft.com/office/drawing/2014/main" val="1738388705"/>
                  </a:ext>
                </a:extLst>
              </a:tr>
              <a:tr h="480172">
                <a:tc>
                  <a:txBody>
                    <a:bodyPr/>
                    <a:lstStyle/>
                    <a:p>
                      <a:pPr algn="l" fontAlgn="b"/>
                      <a:r>
                        <a:rPr lang="en-US" sz="1800" b="0" i="0" u="none" strike="noStrike">
                          <a:solidFill>
                            <a:srgbClr val="000000"/>
                          </a:solidFill>
                          <a:effectLst/>
                          <a:latin typeface="Calibri" panose="020F0502020204030204" pitchFamily="34" charset="0"/>
                        </a:rPr>
                        <a:t>NH3</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2,656</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1,822</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3,263</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2,005</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3,478</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2,076</a:t>
                      </a:r>
                    </a:p>
                  </a:txBody>
                  <a:tcPr marL="0" marR="0" marT="0" marB="0" anchor="b"/>
                </a:tc>
                <a:extLst>
                  <a:ext uri="{0D108BD9-81ED-4DB2-BD59-A6C34878D82A}">
                    <a16:rowId xmlns:a16="http://schemas.microsoft.com/office/drawing/2014/main" val="1727851057"/>
                  </a:ext>
                </a:extLst>
              </a:tr>
              <a:tr h="480172">
                <a:tc>
                  <a:txBody>
                    <a:bodyPr/>
                    <a:lstStyle/>
                    <a:p>
                      <a:pPr algn="l" fontAlgn="b"/>
                      <a:r>
                        <a:rPr lang="en-US" sz="1800" b="0" i="0" u="none" strike="noStrike">
                          <a:solidFill>
                            <a:srgbClr val="000000"/>
                          </a:solidFill>
                          <a:effectLst/>
                          <a:latin typeface="Calibri" panose="020F0502020204030204" pitchFamily="34" charset="0"/>
                        </a:rPr>
                        <a:t>NOX</a:t>
                      </a:r>
                    </a:p>
                  </a:txBody>
                  <a:tcPr marL="7620" marR="7620" marT="7620" marB="0" anchor="b"/>
                </a:tc>
                <a:tc>
                  <a:txBody>
                    <a:bodyPr/>
                    <a:lstStyle/>
                    <a:p>
                      <a:pPr algn="r" fontAlgn="b"/>
                      <a:r>
                        <a:rPr lang="en-US" sz="1800" b="0" i="0" u="none" strike="noStrike" dirty="0">
                          <a:solidFill>
                            <a:srgbClr val="000000"/>
                          </a:solidFill>
                          <a:effectLst/>
                          <a:latin typeface="Calibri" panose="020F0502020204030204" pitchFamily="34" charset="0"/>
                        </a:rPr>
                        <a:t>1,646,173</a:t>
                      </a:r>
                    </a:p>
                  </a:txBody>
                  <a:tcPr marL="0" marR="0" marT="0" marB="0" anchor="b"/>
                </a:tc>
                <a:tc>
                  <a:txBody>
                    <a:bodyPr/>
                    <a:lstStyle/>
                    <a:p>
                      <a:pPr algn="r" fontAlgn="b"/>
                      <a:r>
                        <a:rPr lang="en-US" sz="1800" b="0" i="0" u="none" strike="noStrike" dirty="0">
                          <a:solidFill>
                            <a:srgbClr val="000000"/>
                          </a:solidFill>
                          <a:effectLst/>
                          <a:latin typeface="Calibri" panose="020F0502020204030204" pitchFamily="34" charset="0"/>
                        </a:rPr>
                        <a:t>1,102,956</a:t>
                      </a:r>
                    </a:p>
                  </a:txBody>
                  <a:tcPr marL="0" marR="0" marT="0" marB="0" anchor="b"/>
                </a:tc>
                <a:tc>
                  <a:txBody>
                    <a:bodyPr/>
                    <a:lstStyle/>
                    <a:p>
                      <a:pPr algn="r" fontAlgn="b"/>
                      <a:r>
                        <a:rPr lang="en-US" sz="1800" b="0" i="0" u="none" strike="noStrike" dirty="0">
                          <a:solidFill>
                            <a:srgbClr val="000000"/>
                          </a:solidFill>
                          <a:effectLst/>
                          <a:latin typeface="Calibri" panose="020F0502020204030204" pitchFamily="34" charset="0"/>
                        </a:rPr>
                        <a:t>866,679</a:t>
                      </a:r>
                    </a:p>
                  </a:txBody>
                  <a:tcPr marL="0" marR="0" marT="0" marB="0" anchor="b"/>
                </a:tc>
                <a:tc>
                  <a:txBody>
                    <a:bodyPr/>
                    <a:lstStyle/>
                    <a:p>
                      <a:pPr algn="r" fontAlgn="b"/>
                      <a:r>
                        <a:rPr lang="en-US" sz="1800" b="0" i="0" u="none" strike="noStrike" dirty="0">
                          <a:solidFill>
                            <a:srgbClr val="000000"/>
                          </a:solidFill>
                          <a:effectLst/>
                          <a:latin typeface="Calibri" panose="020F0502020204030204" pitchFamily="34" charset="0"/>
                        </a:rPr>
                        <a:t>741,087</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753,557</a:t>
                      </a:r>
                    </a:p>
                  </a:txBody>
                  <a:tcPr marL="0" marR="0" marT="0" marB="0" anchor="b"/>
                </a:tc>
                <a:tc>
                  <a:txBody>
                    <a:bodyPr/>
                    <a:lstStyle/>
                    <a:p>
                      <a:pPr algn="r" fontAlgn="b"/>
                      <a:r>
                        <a:rPr lang="en-US" sz="1800" b="0" i="0" u="none" strike="noStrike" dirty="0">
                          <a:solidFill>
                            <a:srgbClr val="000000"/>
                          </a:solidFill>
                          <a:effectLst/>
                          <a:latin typeface="Calibri" panose="020F0502020204030204" pitchFamily="34" charset="0"/>
                        </a:rPr>
                        <a:t>615,637</a:t>
                      </a:r>
                    </a:p>
                  </a:txBody>
                  <a:tcPr marL="0" marR="0" marT="0" marB="0" anchor="b"/>
                </a:tc>
                <a:extLst>
                  <a:ext uri="{0D108BD9-81ED-4DB2-BD59-A6C34878D82A}">
                    <a16:rowId xmlns:a16="http://schemas.microsoft.com/office/drawing/2014/main" val="3458860572"/>
                  </a:ext>
                </a:extLst>
              </a:tr>
              <a:tr h="480172">
                <a:tc>
                  <a:txBody>
                    <a:bodyPr/>
                    <a:lstStyle/>
                    <a:p>
                      <a:pPr algn="l" fontAlgn="b"/>
                      <a:r>
                        <a:rPr lang="en-US" sz="1800" b="0" i="0" u="none" strike="noStrike">
                          <a:solidFill>
                            <a:srgbClr val="000000"/>
                          </a:solidFill>
                          <a:effectLst/>
                          <a:latin typeface="Calibri" panose="020F0502020204030204" pitchFamily="34" charset="0"/>
                        </a:rPr>
                        <a:t>PM10-PRI</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164,594</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110,458</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85,502</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73,747</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73,120</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60,761</a:t>
                      </a:r>
                    </a:p>
                  </a:txBody>
                  <a:tcPr marL="0" marR="0" marT="0" marB="0" anchor="b"/>
                </a:tc>
                <a:extLst>
                  <a:ext uri="{0D108BD9-81ED-4DB2-BD59-A6C34878D82A}">
                    <a16:rowId xmlns:a16="http://schemas.microsoft.com/office/drawing/2014/main" val="1226094483"/>
                  </a:ext>
                </a:extLst>
              </a:tr>
              <a:tr h="480172">
                <a:tc>
                  <a:txBody>
                    <a:bodyPr/>
                    <a:lstStyle/>
                    <a:p>
                      <a:pPr algn="l" fontAlgn="b"/>
                      <a:r>
                        <a:rPr lang="en-US" sz="1800" b="0" i="0" u="none" strike="noStrike">
                          <a:solidFill>
                            <a:srgbClr val="000000"/>
                          </a:solidFill>
                          <a:effectLst/>
                          <a:latin typeface="Calibri" panose="020F0502020204030204" pitchFamily="34" charset="0"/>
                        </a:rPr>
                        <a:t>PM25-PRI</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156,710</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104,500</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80,118</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69,058</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68,160</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56,546</a:t>
                      </a:r>
                    </a:p>
                  </a:txBody>
                  <a:tcPr marL="0" marR="0" marT="0" marB="0" anchor="b"/>
                </a:tc>
                <a:extLst>
                  <a:ext uri="{0D108BD9-81ED-4DB2-BD59-A6C34878D82A}">
                    <a16:rowId xmlns:a16="http://schemas.microsoft.com/office/drawing/2014/main" val="4223577692"/>
                  </a:ext>
                </a:extLst>
              </a:tr>
              <a:tr h="480172">
                <a:tc>
                  <a:txBody>
                    <a:bodyPr/>
                    <a:lstStyle/>
                    <a:p>
                      <a:pPr algn="l" fontAlgn="b"/>
                      <a:r>
                        <a:rPr lang="en-US" sz="1800" b="0" i="0" u="none" strike="noStrike">
                          <a:solidFill>
                            <a:srgbClr val="000000"/>
                          </a:solidFill>
                          <a:effectLst/>
                          <a:latin typeface="Calibri" panose="020F0502020204030204" pitchFamily="34" charset="0"/>
                        </a:rPr>
                        <a:t>SO2</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4,119</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2,243</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2,409</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1,556</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2,527</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1,573</a:t>
                      </a:r>
                    </a:p>
                  </a:txBody>
                  <a:tcPr marL="0" marR="0" marT="0" marB="0" anchor="b"/>
                </a:tc>
                <a:extLst>
                  <a:ext uri="{0D108BD9-81ED-4DB2-BD59-A6C34878D82A}">
                    <a16:rowId xmlns:a16="http://schemas.microsoft.com/office/drawing/2014/main" val="289883247"/>
                  </a:ext>
                </a:extLst>
              </a:tr>
              <a:tr h="480172">
                <a:tc>
                  <a:txBody>
                    <a:bodyPr/>
                    <a:lstStyle/>
                    <a:p>
                      <a:pPr algn="l" fontAlgn="b"/>
                      <a:r>
                        <a:rPr lang="en-US" sz="1800" b="0" i="0" u="none" strike="noStrike">
                          <a:solidFill>
                            <a:srgbClr val="000000"/>
                          </a:solidFill>
                          <a:effectLst/>
                          <a:latin typeface="Calibri" panose="020F0502020204030204" pitchFamily="34" charset="0"/>
                        </a:rPr>
                        <a:t>VOC</a:t>
                      </a:r>
                    </a:p>
                  </a:txBody>
                  <a:tcPr marL="7620" marR="7620" marT="7620" marB="0" anchor="b"/>
                </a:tc>
                <a:tc>
                  <a:txBody>
                    <a:bodyPr/>
                    <a:lstStyle/>
                    <a:p>
                      <a:pPr algn="r" fontAlgn="b"/>
                      <a:r>
                        <a:rPr lang="en-US" sz="1800" b="0" i="0" u="none" strike="noStrike">
                          <a:solidFill>
                            <a:srgbClr val="000000"/>
                          </a:solidFill>
                          <a:effectLst/>
                          <a:latin typeface="Calibri" panose="020F0502020204030204" pitchFamily="34" charset="0"/>
                        </a:rPr>
                        <a:t>2,065,518</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1,175,789</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1,201,558</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892,850</a:t>
                      </a:r>
                    </a:p>
                  </a:txBody>
                  <a:tcPr marL="0" marR="0" marT="0" marB="0" anchor="b"/>
                </a:tc>
                <a:tc>
                  <a:txBody>
                    <a:bodyPr/>
                    <a:lstStyle/>
                    <a:p>
                      <a:pPr algn="r" fontAlgn="b"/>
                      <a:r>
                        <a:rPr lang="en-US" sz="1800" b="0" i="0" u="none" strike="noStrike">
                          <a:solidFill>
                            <a:srgbClr val="000000"/>
                          </a:solidFill>
                          <a:effectLst/>
                          <a:latin typeface="Calibri" panose="020F0502020204030204" pitchFamily="34" charset="0"/>
                        </a:rPr>
                        <a:t>1,156,628</a:t>
                      </a:r>
                    </a:p>
                  </a:txBody>
                  <a:tcPr marL="0" marR="0" marT="0" marB="0" anchor="b"/>
                </a:tc>
                <a:tc>
                  <a:txBody>
                    <a:bodyPr/>
                    <a:lstStyle/>
                    <a:p>
                      <a:pPr algn="r" fontAlgn="b"/>
                      <a:r>
                        <a:rPr lang="en-US" sz="1800" b="0" i="0" u="none" strike="noStrike" dirty="0">
                          <a:solidFill>
                            <a:srgbClr val="000000"/>
                          </a:solidFill>
                          <a:effectLst/>
                          <a:latin typeface="Calibri" panose="020F0502020204030204" pitchFamily="34" charset="0"/>
                        </a:rPr>
                        <a:t>839,719</a:t>
                      </a:r>
                    </a:p>
                  </a:txBody>
                  <a:tcPr marL="0" marR="0" marT="0" marB="0" anchor="b"/>
                </a:tc>
                <a:extLst>
                  <a:ext uri="{0D108BD9-81ED-4DB2-BD59-A6C34878D82A}">
                    <a16:rowId xmlns:a16="http://schemas.microsoft.com/office/drawing/2014/main" val="3970243201"/>
                  </a:ext>
                </a:extLst>
              </a:tr>
            </a:tbl>
          </a:graphicData>
        </a:graphic>
      </p:graphicFrame>
      <p:sp>
        <p:nvSpPr>
          <p:cNvPr id="3" name="Footer Placeholder 2">
            <a:extLst>
              <a:ext uri="{FF2B5EF4-FFF2-40B4-BE49-F238E27FC236}">
                <a16:creationId xmlns:a16="http://schemas.microsoft.com/office/drawing/2014/main" id="{333801D9-88C4-4FE9-960F-108877611EF4}"/>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BE9E89F8-32D9-4AFE-BFAD-FBD1F2324E62}"/>
              </a:ext>
            </a:extLst>
          </p:cNvPr>
          <p:cNvSpPr>
            <a:spLocks noGrp="1"/>
          </p:cNvSpPr>
          <p:nvPr>
            <p:ph type="sldNum" sz="quarter" idx="12"/>
          </p:nvPr>
        </p:nvSpPr>
        <p:spPr/>
        <p:txBody>
          <a:bodyPr/>
          <a:lstStyle/>
          <a:p>
            <a:fld id="{61C894BD-DCE2-4A96-A9AF-225BBEAC2A40}" type="slidenum">
              <a:rPr lang="en-US" smtClean="0"/>
              <a:pPr/>
              <a:t>35</a:t>
            </a:fld>
            <a:endParaRPr lang="en-US"/>
          </a:p>
        </p:txBody>
      </p:sp>
      <p:sp>
        <p:nvSpPr>
          <p:cNvPr id="5" name="Title 4">
            <a:extLst>
              <a:ext uri="{FF2B5EF4-FFF2-40B4-BE49-F238E27FC236}">
                <a16:creationId xmlns:a16="http://schemas.microsoft.com/office/drawing/2014/main" id="{29330DA6-AF1C-4CD1-9AB4-E1565F720116}"/>
              </a:ext>
            </a:extLst>
          </p:cNvPr>
          <p:cNvSpPr>
            <a:spLocks noGrp="1"/>
          </p:cNvSpPr>
          <p:nvPr>
            <p:ph type="title"/>
          </p:nvPr>
        </p:nvSpPr>
        <p:spPr>
          <a:xfrm>
            <a:off x="457200" y="274638"/>
            <a:ext cx="8321040" cy="1143000"/>
          </a:xfrm>
        </p:spPr>
        <p:txBody>
          <a:bodyPr>
            <a:normAutofit fontScale="90000"/>
          </a:bodyPr>
          <a:lstStyle/>
          <a:p>
            <a:r>
              <a:rPr lang="en-US" dirty="0"/>
              <a:t>Beta Nonroad Emissions vs 2011v6.3 Platform</a:t>
            </a:r>
          </a:p>
        </p:txBody>
      </p:sp>
      <p:sp>
        <p:nvSpPr>
          <p:cNvPr id="2" name="TextBox 1">
            <a:extLst>
              <a:ext uri="{FF2B5EF4-FFF2-40B4-BE49-F238E27FC236}">
                <a16:creationId xmlns:a16="http://schemas.microsoft.com/office/drawing/2014/main" id="{22B54BC7-B4FE-4C6C-8B6A-C3C5A35252F4}"/>
              </a:ext>
            </a:extLst>
          </p:cNvPr>
          <p:cNvSpPr txBox="1"/>
          <p:nvPr/>
        </p:nvSpPr>
        <p:spPr>
          <a:xfrm>
            <a:off x="3200400" y="5572744"/>
            <a:ext cx="5943600" cy="646331"/>
          </a:xfrm>
          <a:prstGeom prst="rect">
            <a:avLst/>
          </a:prstGeom>
          <a:noFill/>
        </p:spPr>
        <p:txBody>
          <a:bodyPr wrap="square" rtlCol="0">
            <a:spAutoFit/>
          </a:bodyPr>
          <a:lstStyle/>
          <a:p>
            <a:r>
              <a:rPr lang="en-US" dirty="0"/>
              <a:t>For beta, MOVES2014b run “out of the box” without </a:t>
            </a:r>
            <a:br>
              <a:rPr lang="en-US" dirty="0"/>
            </a:br>
            <a:r>
              <a:rPr lang="en-US" dirty="0"/>
              <a:t>state-specific custom inputs</a:t>
            </a:r>
          </a:p>
        </p:txBody>
      </p:sp>
      <p:sp>
        <p:nvSpPr>
          <p:cNvPr id="8" name="Rectangle 7">
            <a:extLst>
              <a:ext uri="{FF2B5EF4-FFF2-40B4-BE49-F238E27FC236}">
                <a16:creationId xmlns:a16="http://schemas.microsoft.com/office/drawing/2014/main" id="{10457A22-C225-488C-B287-3D376B474856}"/>
              </a:ext>
            </a:extLst>
          </p:cNvPr>
          <p:cNvSpPr/>
          <p:nvPr/>
        </p:nvSpPr>
        <p:spPr>
          <a:xfrm>
            <a:off x="4023360" y="1417638"/>
            <a:ext cx="2377440" cy="39247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9B67E6-8393-456C-8237-E257C7834525}"/>
              </a:ext>
            </a:extLst>
          </p:cNvPr>
          <p:cNvSpPr/>
          <p:nvPr/>
        </p:nvSpPr>
        <p:spPr>
          <a:xfrm>
            <a:off x="6400800" y="1417638"/>
            <a:ext cx="2377440" cy="39247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210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1A15B8-D37F-48E8-94A9-79D8CABF299A}"/>
              </a:ext>
            </a:extLst>
          </p:cNvPr>
          <p:cNvPicPr>
            <a:picLocks noChangeAspect="1"/>
          </p:cNvPicPr>
          <p:nvPr/>
        </p:nvPicPr>
        <p:blipFill rotWithShape="1">
          <a:blip r:embed="rId3">
            <a:extLst>
              <a:ext uri="{28A0092B-C50C-407E-A947-70E740481C1C}">
                <a14:useLocalDpi xmlns:a14="http://schemas.microsoft.com/office/drawing/2010/main" val="0"/>
              </a:ext>
            </a:extLst>
          </a:blip>
          <a:srcRect t="3288" b="1339"/>
          <a:stretch/>
        </p:blipFill>
        <p:spPr>
          <a:xfrm>
            <a:off x="61842" y="1096049"/>
            <a:ext cx="4507548" cy="2685745"/>
          </a:xfrm>
          <a:prstGeom prst="rect">
            <a:avLst/>
          </a:prstGeom>
        </p:spPr>
      </p:pic>
      <p:sp>
        <p:nvSpPr>
          <p:cNvPr id="5" name="Title 4">
            <a:extLst>
              <a:ext uri="{FF2B5EF4-FFF2-40B4-BE49-F238E27FC236}">
                <a16:creationId xmlns:a16="http://schemas.microsoft.com/office/drawing/2014/main" id="{A892BAB0-C93A-4034-8179-2C32ABD1C1A6}"/>
              </a:ext>
            </a:extLst>
          </p:cNvPr>
          <p:cNvSpPr>
            <a:spLocks noGrp="1"/>
          </p:cNvSpPr>
          <p:nvPr>
            <p:ph type="title"/>
          </p:nvPr>
        </p:nvSpPr>
        <p:spPr>
          <a:xfrm>
            <a:off x="36442" y="0"/>
            <a:ext cx="8976589" cy="1143000"/>
          </a:xfrm>
        </p:spPr>
        <p:txBody>
          <a:bodyPr>
            <a:normAutofit/>
          </a:bodyPr>
          <a:lstStyle/>
          <a:p>
            <a:r>
              <a:rPr lang="en-US" dirty="0"/>
              <a:t>Nonroad NOx: beta versus alpha</a:t>
            </a:r>
          </a:p>
        </p:txBody>
      </p:sp>
      <p:pic>
        <p:nvPicPr>
          <p:cNvPr id="7" name="Content Placeholder 6">
            <a:extLst>
              <a:ext uri="{FF2B5EF4-FFF2-40B4-BE49-F238E27FC236}">
                <a16:creationId xmlns:a16="http://schemas.microsoft.com/office/drawing/2014/main" id="{CBA8FD71-3E30-4C6C-90B6-E71960EC03FF}"/>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3244" b="-559"/>
          <a:stretch/>
        </p:blipFill>
        <p:spPr>
          <a:xfrm>
            <a:off x="61842" y="3994313"/>
            <a:ext cx="4459358" cy="2743200"/>
          </a:xfrm>
        </p:spPr>
      </p:pic>
      <p:sp>
        <p:nvSpPr>
          <p:cNvPr id="3" name="Footer Placeholder 2">
            <a:extLst>
              <a:ext uri="{FF2B5EF4-FFF2-40B4-BE49-F238E27FC236}">
                <a16:creationId xmlns:a16="http://schemas.microsoft.com/office/drawing/2014/main" id="{DDB0A660-B05E-4CBB-8DFF-6AECB8678065}"/>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6B63D0E2-1965-4CF2-B9F8-5AD7279AA3B4}"/>
              </a:ext>
            </a:extLst>
          </p:cNvPr>
          <p:cNvSpPr>
            <a:spLocks noGrp="1"/>
          </p:cNvSpPr>
          <p:nvPr>
            <p:ph type="sldNum" sz="quarter" idx="12"/>
          </p:nvPr>
        </p:nvSpPr>
        <p:spPr/>
        <p:txBody>
          <a:bodyPr/>
          <a:lstStyle/>
          <a:p>
            <a:fld id="{61C894BD-DCE2-4A96-A9AF-225BBEAC2A40}" type="slidenum">
              <a:rPr lang="en-US" smtClean="0"/>
              <a:pPr/>
              <a:t>36</a:t>
            </a:fld>
            <a:endParaRPr lang="en-US"/>
          </a:p>
        </p:txBody>
      </p:sp>
      <p:pic>
        <p:nvPicPr>
          <p:cNvPr id="9" name="Picture 8">
            <a:extLst>
              <a:ext uri="{FF2B5EF4-FFF2-40B4-BE49-F238E27FC236}">
                <a16:creationId xmlns:a16="http://schemas.microsoft.com/office/drawing/2014/main" id="{E0F13014-518B-4A0F-94F4-5686071ACE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84" b="1469"/>
          <a:stretch/>
        </p:blipFill>
        <p:spPr>
          <a:xfrm>
            <a:off x="4569390" y="3994313"/>
            <a:ext cx="4505856" cy="2712916"/>
          </a:xfrm>
          <a:prstGeom prst="rect">
            <a:avLst/>
          </a:prstGeom>
        </p:spPr>
      </p:pic>
      <p:pic>
        <p:nvPicPr>
          <p:cNvPr id="12" name="Picture 11">
            <a:extLst>
              <a:ext uri="{FF2B5EF4-FFF2-40B4-BE49-F238E27FC236}">
                <a16:creationId xmlns:a16="http://schemas.microsoft.com/office/drawing/2014/main" id="{DD27A46C-64F2-493C-AF00-81BBC5954D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97" b="1158"/>
          <a:stretch/>
        </p:blipFill>
        <p:spPr>
          <a:xfrm>
            <a:off x="4584630" y="1088515"/>
            <a:ext cx="4502651" cy="2700811"/>
          </a:xfrm>
          <a:prstGeom prst="rect">
            <a:avLst/>
          </a:prstGeom>
        </p:spPr>
      </p:pic>
      <p:sp>
        <p:nvSpPr>
          <p:cNvPr id="2" name="TextBox 1">
            <a:extLst>
              <a:ext uri="{FF2B5EF4-FFF2-40B4-BE49-F238E27FC236}">
                <a16:creationId xmlns:a16="http://schemas.microsoft.com/office/drawing/2014/main" id="{215E7F38-FC36-4CDC-BE77-6813DAC99F62}"/>
              </a:ext>
            </a:extLst>
          </p:cNvPr>
          <p:cNvSpPr txBox="1"/>
          <p:nvPr/>
        </p:nvSpPr>
        <p:spPr>
          <a:xfrm>
            <a:off x="1066800" y="1109220"/>
            <a:ext cx="1997663" cy="276999"/>
          </a:xfrm>
          <a:prstGeom prst="rect">
            <a:avLst/>
          </a:prstGeom>
          <a:noFill/>
        </p:spPr>
        <p:txBody>
          <a:bodyPr wrap="none" rtlCol="0">
            <a:spAutoFit/>
          </a:bodyPr>
          <a:lstStyle/>
          <a:p>
            <a:r>
              <a:rPr lang="en-US" sz="1200" dirty="0"/>
              <a:t>2016 beta nonroad NOx</a:t>
            </a:r>
          </a:p>
        </p:txBody>
      </p:sp>
      <p:sp>
        <p:nvSpPr>
          <p:cNvPr id="10" name="TextBox 9">
            <a:extLst>
              <a:ext uri="{FF2B5EF4-FFF2-40B4-BE49-F238E27FC236}">
                <a16:creationId xmlns:a16="http://schemas.microsoft.com/office/drawing/2014/main" id="{3DF41ED4-F79F-4043-BBD8-85986E88E129}"/>
              </a:ext>
            </a:extLst>
          </p:cNvPr>
          <p:cNvSpPr txBox="1"/>
          <p:nvPr/>
        </p:nvSpPr>
        <p:spPr>
          <a:xfrm>
            <a:off x="5629523" y="1109220"/>
            <a:ext cx="2385589" cy="276999"/>
          </a:xfrm>
          <a:prstGeom prst="rect">
            <a:avLst/>
          </a:prstGeom>
          <a:noFill/>
        </p:spPr>
        <p:txBody>
          <a:bodyPr wrap="none" rtlCol="0">
            <a:spAutoFit/>
          </a:bodyPr>
          <a:lstStyle/>
          <a:p>
            <a:r>
              <a:rPr lang="en-US" sz="1200" dirty="0"/>
              <a:t>2016 beta minus alpha (tons)</a:t>
            </a:r>
          </a:p>
        </p:txBody>
      </p:sp>
      <p:sp>
        <p:nvSpPr>
          <p:cNvPr id="11" name="TextBox 10">
            <a:extLst>
              <a:ext uri="{FF2B5EF4-FFF2-40B4-BE49-F238E27FC236}">
                <a16:creationId xmlns:a16="http://schemas.microsoft.com/office/drawing/2014/main" id="{DE6E0C59-3E8D-463F-B1E4-E4EA9CA22F90}"/>
              </a:ext>
            </a:extLst>
          </p:cNvPr>
          <p:cNvSpPr txBox="1"/>
          <p:nvPr/>
        </p:nvSpPr>
        <p:spPr>
          <a:xfrm>
            <a:off x="1041953" y="4048531"/>
            <a:ext cx="2047355" cy="276999"/>
          </a:xfrm>
          <a:prstGeom prst="rect">
            <a:avLst/>
          </a:prstGeom>
          <a:noFill/>
        </p:spPr>
        <p:txBody>
          <a:bodyPr wrap="none" rtlCol="0">
            <a:spAutoFit/>
          </a:bodyPr>
          <a:lstStyle/>
          <a:p>
            <a:r>
              <a:rPr lang="en-US" sz="1200" dirty="0"/>
              <a:t>Beta 2023-2016 NOx (%)</a:t>
            </a:r>
          </a:p>
        </p:txBody>
      </p:sp>
      <p:sp>
        <p:nvSpPr>
          <p:cNvPr id="13" name="TextBox 12">
            <a:extLst>
              <a:ext uri="{FF2B5EF4-FFF2-40B4-BE49-F238E27FC236}">
                <a16:creationId xmlns:a16="http://schemas.microsoft.com/office/drawing/2014/main" id="{2B5432A3-D779-4EBE-AD03-8F2D4DDCB239}"/>
              </a:ext>
            </a:extLst>
          </p:cNvPr>
          <p:cNvSpPr txBox="1"/>
          <p:nvPr/>
        </p:nvSpPr>
        <p:spPr>
          <a:xfrm>
            <a:off x="5638800" y="4048531"/>
            <a:ext cx="2047355" cy="276999"/>
          </a:xfrm>
          <a:prstGeom prst="rect">
            <a:avLst/>
          </a:prstGeom>
          <a:noFill/>
        </p:spPr>
        <p:txBody>
          <a:bodyPr wrap="none" rtlCol="0">
            <a:spAutoFit/>
          </a:bodyPr>
          <a:lstStyle/>
          <a:p>
            <a:r>
              <a:rPr lang="en-US" sz="1200" dirty="0"/>
              <a:t>Beta 2028-2016 NOx (%)</a:t>
            </a:r>
          </a:p>
        </p:txBody>
      </p:sp>
    </p:spTree>
    <p:extLst>
      <p:ext uri="{BB962C8B-B14F-4D97-AF65-F5344CB8AC3E}">
        <p14:creationId xmlns:p14="http://schemas.microsoft.com/office/powerpoint/2010/main" val="228040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895003-ED33-401E-A322-293D80F2205E}"/>
              </a:ext>
            </a:extLst>
          </p:cNvPr>
          <p:cNvSpPr>
            <a:spLocks noGrp="1"/>
          </p:cNvSpPr>
          <p:nvPr>
            <p:ph idx="1"/>
          </p:nvPr>
        </p:nvSpPr>
        <p:spPr/>
        <p:txBody>
          <a:bodyPr>
            <a:normAutofit lnSpcReduction="10000"/>
          </a:bodyPr>
          <a:lstStyle/>
          <a:p>
            <a:r>
              <a:rPr lang="en-US" dirty="0"/>
              <a:t>Agriculture: -6%</a:t>
            </a:r>
          </a:p>
          <a:p>
            <a:r>
              <a:rPr lang="en-US" dirty="0"/>
              <a:t>Construction: -10%</a:t>
            </a:r>
          </a:p>
          <a:p>
            <a:r>
              <a:rPr lang="en-US" dirty="0"/>
              <a:t>Lawn &amp; Garden: -2%</a:t>
            </a:r>
          </a:p>
          <a:p>
            <a:r>
              <a:rPr lang="en-US" dirty="0"/>
              <a:t>Recreational: -42%</a:t>
            </a:r>
          </a:p>
          <a:p>
            <a:r>
              <a:rPr lang="en-US" dirty="0"/>
              <a:t>Industrial: -4%</a:t>
            </a:r>
          </a:p>
          <a:p>
            <a:r>
              <a:rPr lang="en-US" dirty="0"/>
              <a:t>Commercial: -22%</a:t>
            </a:r>
          </a:p>
          <a:p>
            <a:r>
              <a:rPr lang="en-US" dirty="0"/>
              <a:t>Pleasure Craft: -15%</a:t>
            </a:r>
          </a:p>
          <a:p>
            <a:r>
              <a:rPr lang="en-US" dirty="0"/>
              <a:t>Logging: -7%</a:t>
            </a:r>
          </a:p>
          <a:p>
            <a:r>
              <a:rPr lang="en-US" dirty="0"/>
              <a:t>Underground Mining: +1%</a:t>
            </a:r>
          </a:p>
          <a:p>
            <a:r>
              <a:rPr lang="en-US" dirty="0"/>
              <a:t>Railway Maintenance: -10%</a:t>
            </a:r>
          </a:p>
          <a:p>
            <a:endParaRPr lang="en-US" dirty="0"/>
          </a:p>
        </p:txBody>
      </p:sp>
      <p:sp>
        <p:nvSpPr>
          <p:cNvPr id="3" name="Footer Placeholder 2">
            <a:extLst>
              <a:ext uri="{FF2B5EF4-FFF2-40B4-BE49-F238E27FC236}">
                <a16:creationId xmlns:a16="http://schemas.microsoft.com/office/drawing/2014/main" id="{DFA6C52B-E0C1-4CC0-B149-0009E91754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4A352E1-4552-4A76-9AD6-A1F43B254E69}"/>
              </a:ext>
            </a:extLst>
          </p:cNvPr>
          <p:cNvSpPr>
            <a:spLocks noGrp="1"/>
          </p:cNvSpPr>
          <p:nvPr>
            <p:ph type="sldNum" sz="quarter" idx="12"/>
          </p:nvPr>
        </p:nvSpPr>
        <p:spPr/>
        <p:txBody>
          <a:bodyPr/>
          <a:lstStyle/>
          <a:p>
            <a:fld id="{61C894BD-DCE2-4A96-A9AF-225BBEAC2A40}" type="slidenum">
              <a:rPr lang="en-US" smtClean="0"/>
              <a:pPr/>
              <a:t>37</a:t>
            </a:fld>
            <a:endParaRPr lang="en-US"/>
          </a:p>
        </p:txBody>
      </p:sp>
      <p:sp>
        <p:nvSpPr>
          <p:cNvPr id="5" name="Title 4">
            <a:extLst>
              <a:ext uri="{FF2B5EF4-FFF2-40B4-BE49-F238E27FC236}">
                <a16:creationId xmlns:a16="http://schemas.microsoft.com/office/drawing/2014/main" id="{F9C75AC3-1CF5-4C20-908D-DBDA340AE0EE}"/>
              </a:ext>
            </a:extLst>
          </p:cNvPr>
          <p:cNvSpPr>
            <a:spLocks noGrp="1"/>
          </p:cNvSpPr>
          <p:nvPr>
            <p:ph type="title"/>
          </p:nvPr>
        </p:nvSpPr>
        <p:spPr>
          <a:xfrm>
            <a:off x="484909" y="304800"/>
            <a:ext cx="7620000" cy="944562"/>
          </a:xfrm>
        </p:spPr>
        <p:txBody>
          <a:bodyPr>
            <a:noAutofit/>
          </a:bodyPr>
          <a:lstStyle/>
          <a:p>
            <a:r>
              <a:rPr lang="en-US" sz="3200" dirty="0"/>
              <a:t>2016 Nonroad NOx Emissions: </a:t>
            </a:r>
            <a:br>
              <a:rPr lang="en-US" sz="3200" dirty="0"/>
            </a:br>
            <a:r>
              <a:rPr lang="en-US" sz="3200" dirty="0"/>
              <a:t>Alpha vs. Beta by equipment sector</a:t>
            </a:r>
          </a:p>
        </p:txBody>
      </p:sp>
    </p:spTree>
    <p:extLst>
      <p:ext uri="{BB962C8B-B14F-4D97-AF65-F5344CB8AC3E}">
        <p14:creationId xmlns:p14="http://schemas.microsoft.com/office/powerpoint/2010/main" val="2682824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7712762" cy="4953000"/>
          </a:xfrm>
        </p:spPr>
        <p:txBody>
          <a:bodyPr>
            <a:normAutofit/>
          </a:bodyPr>
          <a:lstStyle/>
          <a:p>
            <a:r>
              <a:rPr lang="en-US" sz="2400" b="1" dirty="0"/>
              <a:t>Approach</a:t>
            </a:r>
          </a:p>
          <a:p>
            <a:pPr lvl="1"/>
            <a:r>
              <a:rPr lang="en-US" sz="2000" dirty="0"/>
              <a:t>MOVES2014b with state-supplied data and updated factors for allocating national equipment populations to the state and county levels</a:t>
            </a:r>
          </a:p>
          <a:p>
            <a:r>
              <a:rPr lang="en-US" sz="2400" b="1" dirty="0"/>
              <a:t>Differences from beta</a:t>
            </a:r>
          </a:p>
          <a:p>
            <a:pPr lvl="1"/>
            <a:r>
              <a:rPr lang="en-US" sz="2000" dirty="0"/>
              <a:t>Updated geographic allocations for Construction and Agricultural equipment sectors</a:t>
            </a:r>
          </a:p>
          <a:p>
            <a:pPr lvl="1"/>
            <a:r>
              <a:rPr lang="en-US" sz="2000" dirty="0"/>
              <a:t>Likely little to no impact on national-scale inventory, as the total population of equipment will be unchanged</a:t>
            </a:r>
          </a:p>
          <a:p>
            <a:pPr lvl="1"/>
            <a:r>
              <a:rPr lang="en-US" sz="2000" dirty="0"/>
              <a:t>Impacts will be seen at the state and county levels</a:t>
            </a:r>
          </a:p>
          <a:p>
            <a:r>
              <a:rPr lang="en-US" sz="2400" b="1" dirty="0"/>
              <a:t>Milestones</a:t>
            </a:r>
          </a:p>
          <a:p>
            <a:pPr lvl="1"/>
            <a:r>
              <a:rPr lang="en-US" sz="2000" dirty="0"/>
              <a:t>Expected review date: March 2019</a:t>
            </a:r>
          </a:p>
          <a:p>
            <a:pPr lvl="1"/>
            <a:r>
              <a:rPr lang="en-US" sz="2000" dirty="0"/>
              <a:t>Expected release date: April 2019</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783432" y="152400"/>
            <a:ext cx="8229600" cy="1143000"/>
          </a:xfrm>
        </p:spPr>
        <p:txBody>
          <a:bodyPr>
            <a:noAutofit/>
          </a:bodyPr>
          <a:lstStyle/>
          <a:p>
            <a:r>
              <a:rPr lang="en-US" sz="3600" dirty="0"/>
              <a:t>Nonroad Workgroup: 2016v1</a:t>
            </a:r>
          </a:p>
        </p:txBody>
      </p:sp>
    </p:spTree>
    <p:extLst>
      <p:ext uri="{BB962C8B-B14F-4D97-AF65-F5344CB8AC3E}">
        <p14:creationId xmlns:p14="http://schemas.microsoft.com/office/powerpoint/2010/main" val="3137375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AC0B10-E136-47DE-AB79-49739EA6F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573" y="3807798"/>
            <a:ext cx="4912824" cy="3050202"/>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5" name="Picture 4">
            <a:extLst>
              <a:ext uri="{FF2B5EF4-FFF2-40B4-BE49-F238E27FC236}">
                <a16:creationId xmlns:a16="http://schemas.microsoft.com/office/drawing/2014/main" id="{A1D94026-8F14-40F6-BFB8-643632446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573" y="796042"/>
            <a:ext cx="4858619" cy="3037156"/>
          </a:xfrm>
          <a:prstGeom prst="rect">
            <a:avLst/>
          </a:prstGeom>
        </p:spPr>
      </p:pic>
      <p:sp>
        <p:nvSpPr>
          <p:cNvPr id="9" name="Title 3">
            <a:extLst>
              <a:ext uri="{FF2B5EF4-FFF2-40B4-BE49-F238E27FC236}">
                <a16:creationId xmlns:a16="http://schemas.microsoft.com/office/drawing/2014/main" id="{330ABA68-E74B-4301-8C60-3AB17507EAF4}"/>
              </a:ext>
            </a:extLst>
          </p:cNvPr>
          <p:cNvSpPr>
            <a:spLocks noGrp="1"/>
          </p:cNvSpPr>
          <p:nvPr>
            <p:ph type="title"/>
          </p:nvPr>
        </p:nvSpPr>
        <p:spPr>
          <a:xfrm>
            <a:off x="609600" y="0"/>
            <a:ext cx="7620000" cy="1143000"/>
          </a:xfrm>
        </p:spPr>
        <p:txBody>
          <a:bodyPr>
            <a:noAutofit/>
          </a:bodyPr>
          <a:lstStyle/>
          <a:p>
            <a:r>
              <a:rPr lang="en-US" sz="3600" dirty="0"/>
              <a:t>Nonroad</a:t>
            </a:r>
            <a:r>
              <a:rPr lang="en-US" sz="3200" dirty="0"/>
              <a:t> Workgroup: 2016v1</a:t>
            </a:r>
          </a:p>
        </p:txBody>
      </p:sp>
      <p:graphicFrame>
        <p:nvGraphicFramePr>
          <p:cNvPr id="12" name="Table 11">
            <a:extLst>
              <a:ext uri="{FF2B5EF4-FFF2-40B4-BE49-F238E27FC236}">
                <a16:creationId xmlns:a16="http://schemas.microsoft.com/office/drawing/2014/main" id="{269E78F6-995E-4A81-8495-2D2BA3D9AD5F}"/>
              </a:ext>
            </a:extLst>
          </p:cNvPr>
          <p:cNvGraphicFramePr>
            <a:graphicFrameLocks noGrp="1"/>
          </p:cNvGraphicFramePr>
          <p:nvPr>
            <p:extLst/>
          </p:nvPr>
        </p:nvGraphicFramePr>
        <p:xfrm>
          <a:off x="195715" y="1331640"/>
          <a:ext cx="3899413" cy="1965960"/>
        </p:xfrm>
        <a:graphic>
          <a:graphicData uri="http://schemas.openxmlformats.org/drawingml/2006/table">
            <a:tbl>
              <a:tblPr firstRow="1" bandRow="1">
                <a:tableStyleId>{5C22544A-7EE6-4342-B048-85BDC9FD1C3A}</a:tableStyleId>
              </a:tblPr>
              <a:tblGrid>
                <a:gridCol w="1308613">
                  <a:extLst>
                    <a:ext uri="{9D8B030D-6E8A-4147-A177-3AD203B41FA5}">
                      <a16:colId xmlns:a16="http://schemas.microsoft.com/office/drawing/2014/main" val="1818168136"/>
                    </a:ext>
                  </a:extLst>
                </a:gridCol>
                <a:gridCol w="2590800">
                  <a:extLst>
                    <a:ext uri="{9D8B030D-6E8A-4147-A177-3AD203B41FA5}">
                      <a16:colId xmlns:a16="http://schemas.microsoft.com/office/drawing/2014/main" val="2726053171"/>
                    </a:ext>
                  </a:extLst>
                </a:gridCol>
              </a:tblGrid>
              <a:tr h="320040">
                <a:tc gridSpan="2">
                  <a:txBody>
                    <a:bodyPr/>
                    <a:lstStyle/>
                    <a:p>
                      <a:pPr algn="ctr"/>
                      <a:r>
                        <a:rPr lang="en-US" sz="1200" dirty="0"/>
                        <a:t>Agricultural Equipment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dirty="0"/>
                    </a:p>
                  </a:txBody>
                  <a:tcPr/>
                </a:tc>
                <a:extLst>
                  <a:ext uri="{0D108BD9-81ED-4DB2-BD59-A6C34878D82A}">
                    <a16:rowId xmlns:a16="http://schemas.microsoft.com/office/drawing/2014/main" val="3795618551"/>
                  </a:ext>
                </a:extLst>
              </a:tr>
              <a:tr h="446730">
                <a:tc>
                  <a:txBody>
                    <a:bodyPr/>
                    <a:lstStyle/>
                    <a:p>
                      <a:r>
                        <a:rPr lang="en-US" sz="1200" dirty="0"/>
                        <a:t>Current methodology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2002 acres of harvested cropland (USDA Census of 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5350889"/>
                  </a:ext>
                </a:extLst>
              </a:tr>
              <a:tr h="731840">
                <a:tc>
                  <a:txBody>
                    <a:bodyPr/>
                    <a:lstStyle/>
                    <a:p>
                      <a:r>
                        <a:rPr lang="en-US" sz="1200" dirty="0"/>
                        <a:t>Proposed methodology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2016 Farm Production Expenditures Summary and 2012 Census of Agriculture’s “Gasoline, Fuels, and Oils Purchased” dollar values (USDA)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5841699"/>
                  </a:ext>
                </a:extLst>
              </a:tr>
            </a:tbl>
          </a:graphicData>
        </a:graphic>
      </p:graphicFrame>
      <p:graphicFrame>
        <p:nvGraphicFramePr>
          <p:cNvPr id="13" name="Table 12">
            <a:extLst>
              <a:ext uri="{FF2B5EF4-FFF2-40B4-BE49-F238E27FC236}">
                <a16:creationId xmlns:a16="http://schemas.microsoft.com/office/drawing/2014/main" id="{9C49F942-A800-42BC-89CB-300B5DE779B1}"/>
              </a:ext>
            </a:extLst>
          </p:cNvPr>
          <p:cNvGraphicFramePr>
            <a:graphicFrameLocks noGrp="1"/>
          </p:cNvGraphicFramePr>
          <p:nvPr>
            <p:extLst/>
          </p:nvPr>
        </p:nvGraphicFramePr>
        <p:xfrm>
          <a:off x="195715" y="4331205"/>
          <a:ext cx="3899413" cy="2003388"/>
        </p:xfrm>
        <a:graphic>
          <a:graphicData uri="http://schemas.openxmlformats.org/drawingml/2006/table">
            <a:tbl>
              <a:tblPr firstRow="1" bandRow="1">
                <a:tableStyleId>{5C22544A-7EE6-4342-B048-85BDC9FD1C3A}</a:tableStyleId>
              </a:tblPr>
              <a:tblGrid>
                <a:gridCol w="1308613">
                  <a:extLst>
                    <a:ext uri="{9D8B030D-6E8A-4147-A177-3AD203B41FA5}">
                      <a16:colId xmlns:a16="http://schemas.microsoft.com/office/drawing/2014/main" val="1818168136"/>
                    </a:ext>
                  </a:extLst>
                </a:gridCol>
                <a:gridCol w="2590800">
                  <a:extLst>
                    <a:ext uri="{9D8B030D-6E8A-4147-A177-3AD203B41FA5}">
                      <a16:colId xmlns:a16="http://schemas.microsoft.com/office/drawing/2014/main" val="2726053171"/>
                    </a:ext>
                  </a:extLst>
                </a:gridCol>
              </a:tblGrid>
              <a:tr h="320040">
                <a:tc gridSpan="2">
                  <a:txBody>
                    <a:bodyPr/>
                    <a:lstStyle/>
                    <a:p>
                      <a:pPr algn="ctr"/>
                      <a:r>
                        <a:rPr lang="en-US" sz="1200" dirty="0"/>
                        <a:t>Construction Equipment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dirty="0"/>
                    </a:p>
                  </a:txBody>
                  <a:tcPr/>
                </a:tc>
                <a:extLst>
                  <a:ext uri="{0D108BD9-81ED-4DB2-BD59-A6C34878D82A}">
                    <a16:rowId xmlns:a16="http://schemas.microsoft.com/office/drawing/2014/main" val="3795618551"/>
                  </a:ext>
                </a:extLst>
              </a:tr>
              <a:tr h="631719">
                <a:tc>
                  <a:txBody>
                    <a:bodyPr/>
                    <a:lstStyle/>
                    <a:p>
                      <a:r>
                        <a:rPr lang="en-US" sz="1200" dirty="0"/>
                        <a:t>Current methodology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2003 total dollar value of construction by county (McGraw-Hill Construction)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5350889"/>
                  </a:ext>
                </a:extLst>
              </a:tr>
              <a:tr h="1043268">
                <a:tc>
                  <a:txBody>
                    <a:bodyPr/>
                    <a:lstStyle/>
                    <a:p>
                      <a:r>
                        <a:rPr lang="en-US" sz="1200" dirty="0"/>
                        <a:t>Proposed methodologies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2014 NEI construction dust (acres disturbed); County Business Patterns &amp; Economic Census data for Construction NAICS (U.S. Census)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5841699"/>
                  </a:ext>
                </a:extLst>
              </a:tr>
            </a:tbl>
          </a:graphicData>
        </a:graphic>
      </p:graphicFrame>
    </p:spTree>
    <p:extLst>
      <p:ext uri="{BB962C8B-B14F-4D97-AF65-F5344CB8AC3E}">
        <p14:creationId xmlns:p14="http://schemas.microsoft.com/office/powerpoint/2010/main" val="2480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4769" y="1143000"/>
            <a:ext cx="8421528" cy="5264948"/>
          </a:xfrm>
        </p:spPr>
        <p:txBody>
          <a:bodyPr>
            <a:normAutofit fontScale="92500" lnSpcReduction="10000"/>
          </a:bodyPr>
          <a:lstStyle/>
          <a:p>
            <a:r>
              <a:rPr lang="en-US" sz="2600" dirty="0"/>
              <a:t>Several versions of 2016 platform will be developed</a:t>
            </a:r>
          </a:p>
          <a:p>
            <a:pPr lvl="1">
              <a:lnSpc>
                <a:spcPct val="90000"/>
              </a:lnSpc>
              <a:spcBef>
                <a:spcPts val="400"/>
              </a:spcBef>
              <a:spcAft>
                <a:spcPts val="600"/>
              </a:spcAft>
              <a:buSzPts val="1954"/>
            </a:pPr>
            <a:r>
              <a:rPr lang="en-US" sz="2200" b="1" u="sng" dirty="0"/>
              <a:t>Alpha</a:t>
            </a:r>
            <a:r>
              <a:rPr lang="en-US" sz="2200" dirty="0"/>
              <a:t>: </a:t>
            </a:r>
            <a:r>
              <a:rPr lang="en-US" sz="2200" i="1" dirty="0">
                <a:solidFill>
                  <a:schemeClr val="dk1"/>
                </a:solidFill>
                <a:ea typeface="Rambla"/>
                <a:cs typeface="Rambla"/>
                <a:sym typeface="Rambla"/>
              </a:rPr>
              <a:t>preliminary</a:t>
            </a:r>
            <a:r>
              <a:rPr lang="en-US" sz="2200" dirty="0">
                <a:solidFill>
                  <a:schemeClr val="dk1"/>
                </a:solidFill>
                <a:ea typeface="Rambla"/>
                <a:cs typeface="Rambla"/>
                <a:sym typeface="Rambla"/>
              </a:rPr>
              <a:t> version based on 2014NEIv2 for some and 2016 for other key sectors </a:t>
            </a:r>
            <a:r>
              <a:rPr lang="en-US" sz="2400" dirty="0">
                <a:solidFill>
                  <a:schemeClr val="dk1"/>
                </a:solidFill>
                <a:ea typeface="Rambla"/>
                <a:cs typeface="Rambla"/>
                <a:sym typeface="Rambla"/>
              </a:rPr>
              <a:t>(released March-April, 2018)</a:t>
            </a:r>
            <a:endParaRPr lang="en-US" sz="2200" dirty="0">
              <a:solidFill>
                <a:schemeClr val="dk1"/>
              </a:solidFill>
              <a:ea typeface="Rambla"/>
              <a:cs typeface="Rambla"/>
              <a:sym typeface="Rambla"/>
            </a:endParaRPr>
          </a:p>
          <a:p>
            <a:pPr lvl="2">
              <a:lnSpc>
                <a:spcPct val="90000"/>
              </a:lnSpc>
              <a:spcBef>
                <a:spcPts val="400"/>
              </a:spcBef>
              <a:spcAft>
                <a:spcPts val="300"/>
              </a:spcAft>
              <a:buSzPts val="1954"/>
            </a:pPr>
            <a:r>
              <a:rPr lang="en-US" sz="2000" dirty="0">
                <a:hlinkClick r:id="rId2"/>
              </a:rPr>
              <a:t>ftp://newftp.epa.gov/Air/emismod/2016/alpha/</a:t>
            </a:r>
            <a:endParaRPr lang="en-US" sz="2000" dirty="0"/>
          </a:p>
          <a:p>
            <a:pPr lvl="2">
              <a:lnSpc>
                <a:spcPct val="90000"/>
              </a:lnSpc>
              <a:spcBef>
                <a:spcPts val="400"/>
              </a:spcBef>
              <a:spcAft>
                <a:spcPts val="300"/>
              </a:spcAft>
              <a:buSzPts val="1954"/>
            </a:pPr>
            <a:r>
              <a:rPr lang="en-US" sz="2000" dirty="0"/>
              <a:t>Compatible versions of 2014 and 2015 were also released</a:t>
            </a:r>
          </a:p>
          <a:p>
            <a:pPr lvl="2">
              <a:lnSpc>
                <a:spcPct val="90000"/>
              </a:lnSpc>
              <a:spcBef>
                <a:spcPts val="400"/>
              </a:spcBef>
              <a:spcAft>
                <a:spcPts val="300"/>
              </a:spcAft>
              <a:buSzPts val="1954"/>
            </a:pPr>
            <a:r>
              <a:rPr lang="en-US" sz="2000" dirty="0">
                <a:solidFill>
                  <a:schemeClr val="dk1"/>
                </a:solidFill>
                <a:ea typeface="Rambla"/>
                <a:cs typeface="Rambla"/>
                <a:sym typeface="Rambla"/>
              </a:rPr>
              <a:t>For initial testing of 2016 model runs</a:t>
            </a:r>
          </a:p>
          <a:p>
            <a:pPr lvl="1">
              <a:spcBef>
                <a:spcPts val="400"/>
              </a:spcBef>
              <a:spcAft>
                <a:spcPts val="300"/>
              </a:spcAft>
            </a:pPr>
            <a:r>
              <a:rPr lang="en-US" sz="2200" b="1" u="sng" dirty="0"/>
              <a:t>Beta</a:t>
            </a:r>
            <a:r>
              <a:rPr lang="en-US" sz="2200" dirty="0"/>
              <a:t>: </a:t>
            </a:r>
            <a:r>
              <a:rPr lang="en-US" sz="2200" i="1" dirty="0">
                <a:solidFill>
                  <a:schemeClr val="dk1"/>
                </a:solidFill>
                <a:ea typeface="Rambla"/>
                <a:cs typeface="Rambla"/>
                <a:sym typeface="Rambla"/>
              </a:rPr>
              <a:t>improved </a:t>
            </a:r>
            <a:r>
              <a:rPr lang="en-US" sz="2200" i="1" dirty="0"/>
              <a:t>and/or new </a:t>
            </a:r>
            <a:r>
              <a:rPr lang="en-US" sz="2200" dirty="0">
                <a:solidFill>
                  <a:schemeClr val="dk1"/>
                </a:solidFill>
                <a:ea typeface="Rambla"/>
                <a:cs typeface="Rambla"/>
                <a:sym typeface="Rambla"/>
              </a:rPr>
              <a:t> version of actual 2016 emissions for most sectors and preliminary projected emissions to 2023 and 2028 </a:t>
            </a:r>
            <a:r>
              <a:rPr lang="en-US" sz="2200" b="1" dirty="0">
                <a:solidFill>
                  <a:srgbClr val="C00000"/>
                </a:solidFill>
                <a:ea typeface="Rambla"/>
                <a:cs typeface="Rambla"/>
                <a:sym typeface="Rambla"/>
              </a:rPr>
              <a:t>(January 2019</a:t>
            </a:r>
            <a:r>
              <a:rPr lang="en-US" sz="2200" dirty="0">
                <a:solidFill>
                  <a:schemeClr val="dk1"/>
                </a:solidFill>
                <a:ea typeface="Rambla"/>
                <a:cs typeface="Rambla"/>
                <a:sym typeface="Rambla"/>
              </a:rPr>
              <a:t>)</a:t>
            </a:r>
            <a:endParaRPr lang="en-US" sz="2200" dirty="0"/>
          </a:p>
          <a:p>
            <a:pPr lvl="1">
              <a:spcBef>
                <a:spcPts val="400"/>
              </a:spcBef>
              <a:spcAft>
                <a:spcPts val="300"/>
              </a:spcAft>
            </a:pPr>
            <a:r>
              <a:rPr lang="en-US" sz="2200" b="1" u="sng" dirty="0"/>
              <a:t>V1.0</a:t>
            </a:r>
            <a:r>
              <a:rPr lang="en-US" sz="2200" dirty="0"/>
              <a:t>: </a:t>
            </a:r>
            <a:r>
              <a:rPr lang="en-US" sz="2200" i="1" dirty="0"/>
              <a:t>fully updated </a:t>
            </a:r>
            <a:r>
              <a:rPr lang="en-US" sz="2200" dirty="0"/>
              <a:t>2016 emissions and complete projected emissions for 2023 and 2028 (</a:t>
            </a:r>
            <a:r>
              <a:rPr lang="en-US" sz="2200" b="1" dirty="0">
                <a:solidFill>
                  <a:srgbClr val="C00000"/>
                </a:solidFill>
              </a:rPr>
              <a:t>Spring 2019</a:t>
            </a:r>
            <a:r>
              <a:rPr lang="en-US" sz="2200" dirty="0"/>
              <a:t>)</a:t>
            </a:r>
          </a:p>
          <a:p>
            <a:pPr>
              <a:spcAft>
                <a:spcPts val="300"/>
              </a:spcAft>
            </a:pPr>
            <a:r>
              <a:rPr lang="en-US" sz="2600" dirty="0"/>
              <a:t>Schedule overlaps with 2017 NEI Development</a:t>
            </a:r>
          </a:p>
          <a:p>
            <a:pPr lvl="1">
              <a:spcAft>
                <a:spcPts val="300"/>
              </a:spcAft>
            </a:pPr>
            <a:r>
              <a:rPr lang="en-US" sz="2200" b="1" dirty="0"/>
              <a:t>Prioritize the 2017 NEI over the 2016 platform</a:t>
            </a:r>
            <a:r>
              <a:rPr lang="en-US" sz="2200" dirty="0"/>
              <a:t>, as needed</a:t>
            </a:r>
          </a:p>
          <a:p>
            <a:pPr lvl="1">
              <a:spcAft>
                <a:spcPts val="300"/>
              </a:spcAft>
            </a:pPr>
            <a:r>
              <a:rPr lang="en-US" sz="2200" dirty="0"/>
              <a:t>Any missing data for 2016 will be filled in based on 2014 NEI data and nationally consistent methods</a:t>
            </a:r>
          </a:p>
          <a:p>
            <a:pPr lvl="1"/>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4</a:t>
            </a:fld>
            <a:endParaRPr lang="en-US"/>
          </a:p>
        </p:txBody>
      </p:sp>
      <p:sp>
        <p:nvSpPr>
          <p:cNvPr id="5" name="Title 4"/>
          <p:cNvSpPr>
            <a:spLocks noGrp="1"/>
          </p:cNvSpPr>
          <p:nvPr>
            <p:ph type="title"/>
          </p:nvPr>
        </p:nvSpPr>
        <p:spPr>
          <a:xfrm>
            <a:off x="417672" y="140407"/>
            <a:ext cx="8229600" cy="1143000"/>
          </a:xfrm>
        </p:spPr>
        <p:txBody>
          <a:bodyPr/>
          <a:lstStyle/>
          <a:p>
            <a:r>
              <a:rPr lang="en-US" dirty="0"/>
              <a:t>2016 EMP Schedule</a:t>
            </a:r>
          </a:p>
        </p:txBody>
      </p:sp>
    </p:spTree>
    <p:extLst>
      <p:ext uri="{BB962C8B-B14F-4D97-AF65-F5344CB8AC3E}">
        <p14:creationId xmlns:p14="http://schemas.microsoft.com/office/powerpoint/2010/main" val="3532382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2685468"/>
            <a:ext cx="8595360" cy="3722480"/>
          </a:xfrm>
        </p:spPr>
        <p:txBody>
          <a:bodyPr>
            <a:normAutofit/>
          </a:bodyPr>
          <a:lstStyle/>
          <a:p>
            <a:r>
              <a:rPr lang="en-US" sz="2800" b="1" u="sng" dirty="0"/>
              <a:t>Lead </a:t>
            </a:r>
            <a:r>
              <a:rPr lang="en-US" sz="2800" dirty="0"/>
              <a:t>Mark Janssen (LADCO)</a:t>
            </a:r>
          </a:p>
          <a:p>
            <a:pPr marL="109728" indent="0">
              <a:buNone/>
            </a:pPr>
            <a:endParaRPr lang="en-US" sz="2800" b="1" u="sng" dirty="0"/>
          </a:p>
          <a:p>
            <a:r>
              <a:rPr lang="en-US" sz="2800" b="1" u="sng" dirty="0"/>
              <a:t>Schedule</a:t>
            </a:r>
            <a:r>
              <a:rPr lang="en-US" sz="2800" dirty="0"/>
              <a:t>: Calls 3</a:t>
            </a:r>
            <a:r>
              <a:rPr lang="en-US" sz="2800" baseline="30000" dirty="0"/>
              <a:t>rd</a:t>
            </a:r>
            <a:r>
              <a:rPr lang="en-US" sz="2800" dirty="0"/>
              <a:t> Thursday at 11:00am ET</a:t>
            </a:r>
          </a:p>
          <a:p>
            <a:pPr marL="109728" indent="0">
              <a:buNone/>
            </a:pPr>
            <a:endParaRPr lang="en-US" sz="2400" dirty="0"/>
          </a:p>
          <a:p>
            <a:r>
              <a:rPr lang="en-US" sz="2400" b="1" u="sng" dirty="0"/>
              <a:t>Wiki</a:t>
            </a:r>
            <a:r>
              <a:rPr lang="en-US" sz="2400" dirty="0"/>
              <a:t>: </a:t>
            </a:r>
            <a:r>
              <a:rPr lang="en-US" sz="2400" dirty="0">
                <a:hlinkClick r:id="rId2"/>
              </a:rPr>
              <a:t>http://views.cira.colostate.edu/wiki/wiki/9182</a:t>
            </a:r>
            <a:endParaRPr lang="en-US" sz="2400" dirty="0"/>
          </a:p>
          <a:p>
            <a:pPr marL="109728" indent="0">
              <a:buNone/>
            </a:pPr>
            <a:endParaRPr lang="en-US" sz="14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40</a:t>
            </a:fld>
            <a:endParaRPr lang="en-US"/>
          </a:p>
        </p:txBody>
      </p:sp>
      <p:sp>
        <p:nvSpPr>
          <p:cNvPr id="4" name="Title 3"/>
          <p:cNvSpPr>
            <a:spLocks noGrp="1"/>
          </p:cNvSpPr>
          <p:nvPr>
            <p:ph type="title"/>
          </p:nvPr>
        </p:nvSpPr>
        <p:spPr>
          <a:xfrm>
            <a:off x="417672" y="750478"/>
            <a:ext cx="4648200" cy="1143000"/>
          </a:xfrm>
        </p:spPr>
        <p:txBody>
          <a:bodyPr>
            <a:noAutofit/>
          </a:bodyPr>
          <a:lstStyle/>
          <a:p>
            <a:pPr algn="ctr"/>
            <a:r>
              <a:rPr lang="en-US" sz="4400" dirty="0"/>
              <a:t>Rail Workgroup </a:t>
            </a:r>
          </a:p>
        </p:txBody>
      </p:sp>
      <p:pic>
        <p:nvPicPr>
          <p:cNvPr id="7" name="Picture 6">
            <a:extLst>
              <a:ext uri="{FF2B5EF4-FFF2-40B4-BE49-F238E27FC236}">
                <a16:creationId xmlns:a16="http://schemas.microsoft.com/office/drawing/2014/main" id="{2C2D161C-859D-9F43-B1A1-35E459EF5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5425"/>
            <a:ext cx="3602832" cy="242918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03699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524000"/>
            <a:ext cx="7467600" cy="5029200"/>
          </a:xfrm>
        </p:spPr>
        <p:txBody>
          <a:bodyPr>
            <a:normAutofit/>
          </a:bodyPr>
          <a:lstStyle/>
          <a:p>
            <a:r>
              <a:rPr lang="en-US" sz="2400" b="1" dirty="0"/>
              <a:t>Approach</a:t>
            </a:r>
          </a:p>
          <a:p>
            <a:pPr lvl="1"/>
            <a:r>
              <a:rPr lang="en-US" sz="2000" dirty="0"/>
              <a:t>FRA link level calculation for Line haul. </a:t>
            </a:r>
          </a:p>
          <a:p>
            <a:pPr lvl="1"/>
            <a:r>
              <a:rPr lang="en-US" sz="2000" dirty="0"/>
              <a:t>Yards, Eastern railroads use Google earth to identify switching engines. </a:t>
            </a:r>
          </a:p>
          <a:p>
            <a:pPr lvl="1"/>
            <a:r>
              <a:rPr lang="en-US" sz="2000" dirty="0"/>
              <a:t>Includes passenger rail from AMTRACK for the first time</a:t>
            </a:r>
          </a:p>
          <a:p>
            <a:pPr lvl="1"/>
            <a:r>
              <a:rPr lang="en-US" sz="2000" dirty="0"/>
              <a:t>Includes the larger diesel passenger services in major metro areas (Metra, MBTA, </a:t>
            </a:r>
            <a:r>
              <a:rPr lang="en-US" sz="2000" dirty="0" err="1"/>
              <a:t>etc</a:t>
            </a:r>
            <a:r>
              <a:rPr lang="en-US" sz="2000" dirty="0"/>
              <a:t>)</a:t>
            </a:r>
          </a:p>
          <a:p>
            <a:pPr lvl="1"/>
            <a:r>
              <a:rPr lang="en-US" sz="2000" dirty="0"/>
              <a:t>Direct to FF10 in spreadsheets and calculation tools. </a:t>
            </a:r>
          </a:p>
          <a:p>
            <a:pPr lvl="1"/>
            <a:r>
              <a:rPr lang="en-US" sz="2000" dirty="0"/>
              <a:t>Removed 150+ </a:t>
            </a:r>
            <a:r>
              <a:rPr lang="en-US" sz="2000" dirty="0" err="1"/>
              <a:t>unswitched</a:t>
            </a:r>
            <a:r>
              <a:rPr lang="en-US" sz="2000" dirty="0"/>
              <a:t> yards from 2014 estimates</a:t>
            </a:r>
            <a:endParaRPr lang="en-US" sz="16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41</a:t>
            </a:fld>
            <a:endParaRPr lang="en-US">
              <a:solidFill>
                <a:prstClr val="black"/>
              </a:solidFill>
            </a:endParaRPr>
          </a:p>
        </p:txBody>
      </p:sp>
      <p:sp>
        <p:nvSpPr>
          <p:cNvPr id="4" name="Title 3"/>
          <p:cNvSpPr>
            <a:spLocks noGrp="1"/>
          </p:cNvSpPr>
          <p:nvPr>
            <p:ph type="title"/>
          </p:nvPr>
        </p:nvSpPr>
        <p:spPr>
          <a:xfrm>
            <a:off x="838200" y="274638"/>
            <a:ext cx="7848600" cy="1143000"/>
          </a:xfrm>
        </p:spPr>
        <p:txBody>
          <a:bodyPr>
            <a:noAutofit/>
          </a:bodyPr>
          <a:lstStyle/>
          <a:p>
            <a:r>
              <a:rPr lang="en-US" sz="3600" dirty="0"/>
              <a:t>Rail Workgroup: 2016 Beta</a:t>
            </a:r>
          </a:p>
        </p:txBody>
      </p:sp>
    </p:spTree>
    <p:extLst>
      <p:ext uri="{BB962C8B-B14F-4D97-AF65-F5344CB8AC3E}">
        <p14:creationId xmlns:p14="http://schemas.microsoft.com/office/powerpoint/2010/main" val="4207504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17638"/>
            <a:ext cx="7809072" cy="3805635"/>
          </a:xfrm>
        </p:spPr>
        <p:txBody>
          <a:bodyPr>
            <a:normAutofit/>
          </a:bodyPr>
          <a:lstStyle/>
          <a:p>
            <a:r>
              <a:rPr lang="en-US" sz="2400" b="1" dirty="0"/>
              <a:t>Approach</a:t>
            </a:r>
          </a:p>
          <a:p>
            <a:pPr lvl="1"/>
            <a:r>
              <a:rPr lang="en-US" sz="2000" dirty="0"/>
              <a:t>Updates from states, including comments on yards, class 2/3 fuel use</a:t>
            </a:r>
          </a:p>
          <a:p>
            <a:pPr lvl="1"/>
            <a:r>
              <a:rPr lang="en-US" sz="2000" dirty="0"/>
              <a:t>Include better growth estimates of fleet technology</a:t>
            </a:r>
          </a:p>
          <a:p>
            <a:r>
              <a:rPr lang="en-US" sz="2400" b="1" dirty="0"/>
              <a:t>Differences from beta</a:t>
            </a:r>
          </a:p>
          <a:p>
            <a:pPr lvl="1"/>
            <a:r>
              <a:rPr lang="en-US" sz="2000" dirty="0"/>
              <a:t>Only what states submit. </a:t>
            </a:r>
          </a:p>
          <a:p>
            <a:r>
              <a:rPr lang="en-US" sz="2400" b="1" dirty="0"/>
              <a:t>Milestones</a:t>
            </a:r>
          </a:p>
          <a:p>
            <a:pPr lvl="1"/>
            <a:r>
              <a:rPr lang="en-US" sz="2000" dirty="0"/>
              <a:t>Expected review date: March 2019</a:t>
            </a:r>
          </a:p>
          <a:p>
            <a:pPr lvl="1"/>
            <a:r>
              <a:rPr lang="en-US" sz="2000" dirty="0"/>
              <a:t>Expected release date: April 2019</a:t>
            </a:r>
          </a:p>
          <a:p>
            <a:pPr lvl="1"/>
            <a:endParaRPr lang="en-US" sz="20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42</a:t>
            </a:fld>
            <a:endParaRPr lang="en-US">
              <a:solidFill>
                <a:prstClr val="black"/>
              </a:solidFill>
            </a:endParaRPr>
          </a:p>
        </p:txBody>
      </p:sp>
      <p:sp>
        <p:nvSpPr>
          <p:cNvPr id="5" name="Title 3">
            <a:extLst>
              <a:ext uri="{FF2B5EF4-FFF2-40B4-BE49-F238E27FC236}">
                <a16:creationId xmlns:a16="http://schemas.microsoft.com/office/drawing/2014/main" id="{6B5E271F-110C-7547-9224-34D2B759ECF1}"/>
              </a:ext>
            </a:extLst>
          </p:cNvPr>
          <p:cNvSpPr txBox="1">
            <a:spLocks/>
          </p:cNvSpPr>
          <p:nvPr/>
        </p:nvSpPr>
        <p:spPr>
          <a:xfrm>
            <a:off x="838200" y="274638"/>
            <a:ext cx="7848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t>Rail Workgroup: 2016v1</a:t>
            </a:r>
          </a:p>
        </p:txBody>
      </p:sp>
    </p:spTree>
    <p:extLst>
      <p:ext uri="{BB962C8B-B14F-4D97-AF65-F5344CB8AC3E}">
        <p14:creationId xmlns:p14="http://schemas.microsoft.com/office/powerpoint/2010/main" val="3513682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17638"/>
            <a:ext cx="7467600" cy="3394472"/>
          </a:xfrm>
        </p:spPr>
        <p:txBody>
          <a:bodyPr>
            <a:normAutofit/>
          </a:bodyPr>
          <a:lstStyle/>
          <a:p>
            <a:r>
              <a:rPr lang="en-US" sz="2400" b="1" u="sng" dirty="0"/>
              <a:t>Projections (v1)</a:t>
            </a:r>
            <a:r>
              <a:rPr lang="en-US" sz="2400" dirty="0"/>
              <a:t>: </a:t>
            </a:r>
          </a:p>
          <a:p>
            <a:pPr lvl="1"/>
            <a:r>
              <a:rPr lang="en-US" sz="2000" dirty="0"/>
              <a:t>Very low growth rates &lt;5% by 2023.</a:t>
            </a:r>
          </a:p>
          <a:p>
            <a:pPr lvl="1"/>
            <a:r>
              <a:rPr lang="en-US" sz="2000" dirty="0"/>
              <a:t>Last EPA projection of future technology done by OTAQ in 2008. </a:t>
            </a:r>
          </a:p>
          <a:p>
            <a:pPr lvl="1"/>
            <a:r>
              <a:rPr lang="en-US" sz="2000" dirty="0"/>
              <a:t>New engines not entering fleet as quickly as expected. Will need improvement </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43</a:t>
            </a:fld>
            <a:endParaRPr lang="en-US">
              <a:solidFill>
                <a:prstClr val="black"/>
              </a:solidFill>
            </a:endParaRPr>
          </a:p>
        </p:txBody>
      </p:sp>
      <p:sp>
        <p:nvSpPr>
          <p:cNvPr id="5" name="Title 3">
            <a:extLst>
              <a:ext uri="{FF2B5EF4-FFF2-40B4-BE49-F238E27FC236}">
                <a16:creationId xmlns:a16="http://schemas.microsoft.com/office/drawing/2014/main" id="{27B567E3-711F-4B4F-BE3C-16E6B7B48128}"/>
              </a:ext>
            </a:extLst>
          </p:cNvPr>
          <p:cNvSpPr txBox="1">
            <a:spLocks/>
          </p:cNvSpPr>
          <p:nvPr/>
        </p:nvSpPr>
        <p:spPr>
          <a:xfrm>
            <a:off x="838200" y="274638"/>
            <a:ext cx="7848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t>Rail Workgroup: 2016v1</a:t>
            </a:r>
          </a:p>
        </p:txBody>
      </p:sp>
    </p:spTree>
    <p:extLst>
      <p:ext uri="{BB962C8B-B14F-4D97-AF65-F5344CB8AC3E}">
        <p14:creationId xmlns:p14="http://schemas.microsoft.com/office/powerpoint/2010/main" val="949783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2514600"/>
            <a:ext cx="8595360" cy="4038600"/>
          </a:xfrm>
        </p:spPr>
        <p:txBody>
          <a:bodyPr>
            <a:normAutofit/>
          </a:bodyPr>
          <a:lstStyle/>
          <a:p>
            <a:r>
              <a:rPr lang="en-US" sz="2800" b="1" u="sng" dirty="0"/>
              <a:t>Lead </a:t>
            </a:r>
            <a:r>
              <a:rPr lang="en-US" sz="2800" dirty="0"/>
              <a:t>Mark Janssen (LADCO)</a:t>
            </a:r>
          </a:p>
          <a:p>
            <a:pPr marL="109728" indent="0">
              <a:buNone/>
            </a:pPr>
            <a:endParaRPr lang="en-US" sz="1200" b="1" u="sng" dirty="0"/>
          </a:p>
          <a:p>
            <a:r>
              <a:rPr lang="en-US" sz="2800" b="1" u="sng" dirty="0"/>
              <a:t>Schedule</a:t>
            </a:r>
            <a:r>
              <a:rPr lang="en-US" sz="2800" dirty="0"/>
              <a:t>: Calls 3</a:t>
            </a:r>
            <a:r>
              <a:rPr lang="en-US" sz="2800" baseline="30000" dirty="0"/>
              <a:t>rd</a:t>
            </a:r>
            <a:r>
              <a:rPr lang="en-US" sz="2800" dirty="0"/>
              <a:t> Tuesday at 3:00PM ET</a:t>
            </a:r>
          </a:p>
          <a:p>
            <a:pPr marL="109728" indent="0">
              <a:buNone/>
            </a:pPr>
            <a:endParaRPr lang="en-US" sz="1200" dirty="0"/>
          </a:p>
          <a:p>
            <a:r>
              <a:rPr lang="en-US" sz="2800" b="1" u="sng" dirty="0"/>
              <a:t>Wiki</a:t>
            </a:r>
            <a:r>
              <a:rPr lang="en-US" sz="2800" dirty="0"/>
              <a:t>: </a:t>
            </a:r>
            <a:r>
              <a:rPr lang="en-US" sz="2400" dirty="0">
                <a:hlinkClick r:id="rId2"/>
              </a:rPr>
              <a:t>http://views.cira.colostate.edu/wiki/wiki/9176</a:t>
            </a:r>
            <a:endParaRPr lang="en-US" sz="2400" dirty="0"/>
          </a:p>
          <a:p>
            <a:pPr marL="109728" indent="0">
              <a:buNone/>
            </a:pPr>
            <a:endParaRPr lang="en-US" sz="1200" dirty="0"/>
          </a:p>
          <a:p>
            <a:pPr marL="109728" indent="0">
              <a:buNone/>
            </a:pPr>
            <a:endParaRPr lang="en-US" sz="1200" b="1" u="sng"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44</a:t>
            </a:fld>
            <a:endParaRPr lang="en-US"/>
          </a:p>
        </p:txBody>
      </p:sp>
      <p:sp>
        <p:nvSpPr>
          <p:cNvPr id="4" name="Title 3"/>
          <p:cNvSpPr>
            <a:spLocks noGrp="1"/>
          </p:cNvSpPr>
          <p:nvPr>
            <p:ph type="title"/>
          </p:nvPr>
        </p:nvSpPr>
        <p:spPr>
          <a:xfrm>
            <a:off x="304800" y="471254"/>
            <a:ext cx="5064246" cy="1401762"/>
          </a:xfrm>
        </p:spPr>
        <p:txBody>
          <a:bodyPr>
            <a:noAutofit/>
          </a:bodyPr>
          <a:lstStyle/>
          <a:p>
            <a:pPr algn="ctr"/>
            <a:r>
              <a:rPr lang="en-US" sz="3200" dirty="0"/>
              <a:t>Commercial Marine Vessel (CMV) Workgroup</a:t>
            </a:r>
          </a:p>
        </p:txBody>
      </p:sp>
      <p:pic>
        <p:nvPicPr>
          <p:cNvPr id="7" name="Picture 6">
            <a:extLst>
              <a:ext uri="{FF2B5EF4-FFF2-40B4-BE49-F238E27FC236}">
                <a16:creationId xmlns:a16="http://schemas.microsoft.com/office/drawing/2014/main" id="{82B7E1D5-DB09-9F43-A181-EE9D613AD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854" y="228600"/>
            <a:ext cx="3358178" cy="208676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2027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7848600" cy="5257800"/>
          </a:xfrm>
        </p:spPr>
        <p:txBody>
          <a:bodyPr>
            <a:normAutofit/>
          </a:bodyPr>
          <a:lstStyle/>
          <a:p>
            <a:r>
              <a:rPr lang="en-US" sz="2800" b="1" dirty="0"/>
              <a:t>Approach for beta</a:t>
            </a:r>
          </a:p>
          <a:p>
            <a:pPr lvl="1"/>
            <a:r>
              <a:rPr lang="en-US" sz="2000" dirty="0"/>
              <a:t>Project 2014NEIv2 to 2016, 2023, 2028 based on fuel usage and accounting for post 2014 regulations</a:t>
            </a:r>
          </a:p>
          <a:p>
            <a:r>
              <a:rPr lang="en-US" sz="2800" b="1" dirty="0"/>
              <a:t>Approach for v1</a:t>
            </a:r>
          </a:p>
          <a:p>
            <a:pPr lvl="1"/>
            <a:r>
              <a:rPr lang="en-US" sz="2400" dirty="0" err="1"/>
              <a:t>Backcast</a:t>
            </a:r>
            <a:r>
              <a:rPr lang="en-US" sz="2400" dirty="0"/>
              <a:t> 2017 NEI to 2016. </a:t>
            </a:r>
          </a:p>
          <a:p>
            <a:pPr lvl="1"/>
            <a:r>
              <a:rPr lang="en-US" sz="2400" dirty="0"/>
              <a:t>NEI2017 based on new power model and AIS data</a:t>
            </a:r>
          </a:p>
          <a:p>
            <a:pPr lvl="1"/>
            <a:r>
              <a:rPr lang="en-US" sz="2400" dirty="0"/>
              <a:t>Don’t have data or resources needed to calculate 2016 directly (proprietary vessel data)</a:t>
            </a:r>
          </a:p>
          <a:p>
            <a:pPr lvl="1"/>
            <a:r>
              <a:rPr lang="en-US" sz="2400" dirty="0"/>
              <a:t>Need a summary of 2017 emission rates by vessel type to proceed</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45</a:t>
            </a:fld>
            <a:endParaRPr lang="en-US">
              <a:solidFill>
                <a:prstClr val="black"/>
              </a:solidFill>
            </a:endParaRPr>
          </a:p>
        </p:txBody>
      </p:sp>
      <p:sp>
        <p:nvSpPr>
          <p:cNvPr id="4" name="Title 3"/>
          <p:cNvSpPr>
            <a:spLocks noGrp="1"/>
          </p:cNvSpPr>
          <p:nvPr>
            <p:ph type="title"/>
          </p:nvPr>
        </p:nvSpPr>
        <p:spPr>
          <a:xfrm>
            <a:off x="457200" y="381000"/>
            <a:ext cx="8555832" cy="1143000"/>
          </a:xfrm>
        </p:spPr>
        <p:txBody>
          <a:bodyPr>
            <a:noAutofit/>
          </a:bodyPr>
          <a:lstStyle/>
          <a:p>
            <a:r>
              <a:rPr lang="en-US" sz="3600" dirty="0"/>
              <a:t>Marine Workgroup: 2016 Beta and v1</a:t>
            </a:r>
          </a:p>
        </p:txBody>
      </p:sp>
    </p:spTree>
    <p:extLst>
      <p:ext uri="{BB962C8B-B14F-4D97-AF65-F5344CB8AC3E}">
        <p14:creationId xmlns:p14="http://schemas.microsoft.com/office/powerpoint/2010/main" val="1120574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7848600" cy="5257800"/>
          </a:xfrm>
        </p:spPr>
        <p:txBody>
          <a:bodyPr>
            <a:normAutofit/>
          </a:bodyPr>
          <a:lstStyle/>
          <a:p>
            <a:r>
              <a:rPr lang="en-US" sz="2800" b="1" dirty="0"/>
              <a:t>V1 Differences from beta</a:t>
            </a:r>
          </a:p>
          <a:p>
            <a:pPr lvl="1"/>
            <a:r>
              <a:rPr lang="en-US" sz="2400" dirty="0"/>
              <a:t>Base year was 2014 without AIS. </a:t>
            </a:r>
          </a:p>
          <a:p>
            <a:pPr lvl="1"/>
            <a:r>
              <a:rPr lang="en-US" sz="2400" dirty="0"/>
              <a:t>Projection Years (2023 &amp; 2028): will include updated forecasts from EIA.  </a:t>
            </a:r>
          </a:p>
          <a:p>
            <a:r>
              <a:rPr lang="en-US" sz="2800" b="1" dirty="0"/>
              <a:t>Milestones</a:t>
            </a:r>
          </a:p>
          <a:p>
            <a:pPr lvl="1"/>
            <a:r>
              <a:rPr lang="en-US" sz="2400" dirty="0"/>
              <a:t>Expected release date: April 2019</a:t>
            </a:r>
          </a:p>
          <a:p>
            <a:pPr lvl="1"/>
            <a:r>
              <a:rPr lang="en-US" sz="2400" dirty="0"/>
              <a:t>Work may continue after version 1 if EPA can release summary data. </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46</a:t>
            </a:fld>
            <a:endParaRPr lang="en-US">
              <a:solidFill>
                <a:prstClr val="black"/>
              </a:solidFill>
            </a:endParaRPr>
          </a:p>
        </p:txBody>
      </p:sp>
      <p:sp>
        <p:nvSpPr>
          <p:cNvPr id="4" name="Title 3"/>
          <p:cNvSpPr>
            <a:spLocks noGrp="1"/>
          </p:cNvSpPr>
          <p:nvPr>
            <p:ph type="title"/>
          </p:nvPr>
        </p:nvSpPr>
        <p:spPr>
          <a:xfrm>
            <a:off x="457200" y="381000"/>
            <a:ext cx="8555832" cy="1143000"/>
          </a:xfrm>
        </p:spPr>
        <p:txBody>
          <a:bodyPr>
            <a:noAutofit/>
          </a:bodyPr>
          <a:lstStyle/>
          <a:p>
            <a:r>
              <a:rPr lang="en-US" sz="3600" dirty="0"/>
              <a:t>Marine Workgroup: 2016 Beta and v1</a:t>
            </a:r>
          </a:p>
        </p:txBody>
      </p:sp>
    </p:spTree>
    <p:extLst>
      <p:ext uri="{BB962C8B-B14F-4D97-AF65-F5344CB8AC3E}">
        <p14:creationId xmlns:p14="http://schemas.microsoft.com/office/powerpoint/2010/main" val="3808744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8235" y="2286000"/>
            <a:ext cx="8564797" cy="4304510"/>
          </a:xfrm>
        </p:spPr>
        <p:txBody>
          <a:bodyPr>
            <a:normAutofit fontScale="92500" lnSpcReduction="10000"/>
          </a:bodyPr>
          <a:lstStyle/>
          <a:p>
            <a:r>
              <a:rPr lang="en-US" sz="2800" b="1" u="sng" dirty="0"/>
              <a:t>Co-leads</a:t>
            </a:r>
            <a:r>
              <a:rPr lang="en-US" sz="2800" dirty="0"/>
              <a:t>: </a:t>
            </a:r>
            <a:r>
              <a:rPr lang="en-US" sz="2600" dirty="0"/>
              <a:t>Tom Moore (WESTAR), Jeff </a:t>
            </a:r>
            <a:r>
              <a:rPr lang="en-US" sz="2600" dirty="0" err="1"/>
              <a:t>Vukovich</a:t>
            </a:r>
            <a:r>
              <a:rPr lang="en-US" sz="2600" dirty="0"/>
              <a:t> (EPA)</a:t>
            </a:r>
          </a:p>
          <a:p>
            <a:pPr marL="109728" indent="0">
              <a:buNone/>
            </a:pPr>
            <a:r>
              <a:rPr lang="en-US" sz="2600" dirty="0"/>
              <a:t> </a:t>
            </a:r>
            <a:endParaRPr lang="en-US" sz="2800" dirty="0"/>
          </a:p>
          <a:p>
            <a:r>
              <a:rPr lang="en-US" sz="2800" b="1" u="sng" dirty="0"/>
              <a:t>Schedule</a:t>
            </a:r>
            <a:r>
              <a:rPr lang="en-US" sz="2800" dirty="0"/>
              <a:t>: Calls on 1</a:t>
            </a:r>
            <a:r>
              <a:rPr lang="en-US" sz="2800" baseline="30000" dirty="0"/>
              <a:t>st</a:t>
            </a:r>
            <a:r>
              <a:rPr lang="en-US" sz="2800" dirty="0"/>
              <a:t> Thursday 1PM ET</a:t>
            </a:r>
          </a:p>
          <a:p>
            <a:pPr marL="109728" indent="0">
              <a:buNone/>
            </a:pPr>
            <a:endParaRPr lang="en-US" sz="2800" b="1" u="sng" dirty="0"/>
          </a:p>
          <a:p>
            <a:r>
              <a:rPr lang="en-US" sz="2800" b="1" u="sng" dirty="0"/>
              <a:t>Wiki</a:t>
            </a:r>
            <a:r>
              <a:rPr lang="en-US" sz="2800" dirty="0"/>
              <a:t>: </a:t>
            </a:r>
            <a:r>
              <a:rPr lang="en-US" sz="2600" dirty="0">
                <a:hlinkClick r:id="rId2"/>
              </a:rPr>
              <a:t>http://views.cira.colostate.edu/wiki/wiki/9175</a:t>
            </a:r>
            <a:endParaRPr lang="en-US" sz="2600" dirty="0"/>
          </a:p>
          <a:p>
            <a:pPr marL="109728" indent="0">
              <a:buNone/>
            </a:pPr>
            <a:endParaRPr lang="en-US" sz="2000" dirty="0"/>
          </a:p>
          <a:p>
            <a:r>
              <a:rPr lang="en-US" sz="2800" b="1" dirty="0"/>
              <a:t>Google Drive: </a:t>
            </a:r>
            <a:r>
              <a:rPr lang="en-US" sz="1700" dirty="0">
                <a:hlinkClick r:id="rId3"/>
              </a:rPr>
              <a:t>https://drive.google.com/drive/folders/14e4iqUv64z1eC71BHyYPaj09I-kt1MBW</a:t>
            </a:r>
            <a:endParaRPr lang="en-US" sz="1700" dirty="0"/>
          </a:p>
          <a:p>
            <a:endParaRPr lang="en-US" sz="2000" dirty="0"/>
          </a:p>
          <a:p>
            <a:r>
              <a:rPr lang="en-US" dirty="0"/>
              <a:t>Includes wildfires, prescribed fires and agricultural burns</a:t>
            </a:r>
          </a:p>
          <a:p>
            <a:endParaRPr lang="en-US" sz="2000" dirty="0"/>
          </a:p>
          <a:p>
            <a:endParaRPr lang="en-US" sz="20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609600" y="551828"/>
            <a:ext cx="4352365" cy="1143000"/>
          </a:xfrm>
        </p:spPr>
        <p:txBody>
          <a:bodyPr>
            <a:normAutofit fontScale="90000"/>
          </a:bodyPr>
          <a:lstStyle/>
          <a:p>
            <a:pPr algn="ctr"/>
            <a:r>
              <a:rPr lang="en-US" sz="4400" dirty="0"/>
              <a:t>Fires Workgroup</a:t>
            </a:r>
          </a:p>
        </p:txBody>
      </p:sp>
      <p:pic>
        <p:nvPicPr>
          <p:cNvPr id="6" name="Picture 5">
            <a:extLst>
              <a:ext uri="{FF2B5EF4-FFF2-40B4-BE49-F238E27FC236}">
                <a16:creationId xmlns:a16="http://schemas.microsoft.com/office/drawing/2014/main" id="{47B36459-2FEA-FF48-BD7F-271E01C71F6F}"/>
              </a:ext>
            </a:extLst>
          </p:cNvPr>
          <p:cNvPicPr>
            <a:picLocks noChangeAspect="1"/>
          </p:cNvPicPr>
          <p:nvPr/>
        </p:nvPicPr>
        <p:blipFill rotWithShape="1">
          <a:blip r:embed="rId4"/>
          <a:srcRect t="17018"/>
          <a:stretch/>
        </p:blipFill>
        <p:spPr>
          <a:xfrm>
            <a:off x="5487977" y="143220"/>
            <a:ext cx="3543300" cy="196021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510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5649E7-8301-4274-9BBA-4756A9C2F691}"/>
              </a:ext>
            </a:extLst>
          </p:cNvPr>
          <p:cNvSpPr>
            <a:spLocks noGrp="1"/>
          </p:cNvSpPr>
          <p:nvPr>
            <p:ph type="sldNum" sz="quarter" idx="12"/>
          </p:nvPr>
        </p:nvSpPr>
        <p:spPr/>
        <p:txBody>
          <a:bodyPr/>
          <a:lstStyle/>
          <a:p>
            <a:fld id="{61C894BD-DCE2-4A96-A9AF-225BBEAC2A40}" type="slidenum">
              <a:rPr lang="en-US" smtClean="0"/>
              <a:pPr/>
              <a:t>48</a:t>
            </a:fld>
            <a:endParaRPr lang="en-US"/>
          </a:p>
        </p:txBody>
      </p:sp>
      <p:sp>
        <p:nvSpPr>
          <p:cNvPr id="44" name="Title 1">
            <a:extLst>
              <a:ext uri="{FF2B5EF4-FFF2-40B4-BE49-F238E27FC236}">
                <a16:creationId xmlns:a16="http://schemas.microsoft.com/office/drawing/2014/main" id="{1563B173-EAA3-43BF-B866-F50AEB8B5255}"/>
              </a:ext>
            </a:extLst>
          </p:cNvPr>
          <p:cNvSpPr txBox="1">
            <a:spLocks/>
          </p:cNvSpPr>
          <p:nvPr/>
        </p:nvSpPr>
        <p:spPr>
          <a:xfrm>
            <a:off x="-326123" y="42542"/>
            <a:ext cx="9013033" cy="587806"/>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entury Gothic" panose="020B0502020202020204"/>
                <a:ea typeface="+mj-ea"/>
                <a:cs typeface="+mj-cs"/>
              </a:rPr>
              <a:t>Fire Emissions Processing at High-Level for non-NEI year</a:t>
            </a:r>
            <a:br>
              <a:rPr kumimoji="0" lang="en-US" sz="2400" b="1" i="0" u="none" strike="noStrike" kern="1200" cap="none" spc="0" normalizeH="0" baseline="0" noProof="0" dirty="0">
                <a:ln>
                  <a:noFill/>
                </a:ln>
                <a:solidFill>
                  <a:schemeClr val="tx1"/>
                </a:solidFill>
                <a:effectLst/>
                <a:uLnTx/>
                <a:uFillTx/>
                <a:latin typeface="Century Gothic" panose="020B0502020202020204"/>
                <a:ea typeface="+mj-ea"/>
                <a:cs typeface="+mj-cs"/>
              </a:rPr>
            </a:br>
            <a:r>
              <a:rPr kumimoji="0" lang="en-US" sz="3200" b="1" i="0" u="none" strike="noStrike" kern="1200" cap="none" spc="0" normalizeH="0" baseline="0" noProof="0" dirty="0">
                <a:ln>
                  <a:noFill/>
                </a:ln>
                <a:solidFill>
                  <a:schemeClr val="tx1"/>
                </a:solidFill>
                <a:effectLst/>
                <a:uLnTx/>
                <a:uFillTx/>
                <a:latin typeface="Century Gothic" panose="020B0502020202020204"/>
                <a:ea typeface="+mj-ea"/>
                <a:cs typeface="+mj-cs"/>
              </a:rPr>
              <a:t>2016 alpha</a:t>
            </a:r>
          </a:p>
        </p:txBody>
      </p:sp>
      <p:sp>
        <p:nvSpPr>
          <p:cNvPr id="45" name="Arrow: Right 44">
            <a:extLst>
              <a:ext uri="{FF2B5EF4-FFF2-40B4-BE49-F238E27FC236}">
                <a16:creationId xmlns:a16="http://schemas.microsoft.com/office/drawing/2014/main" id="{26915137-DEF0-424E-81C9-8AD274F2EF96}"/>
              </a:ext>
            </a:extLst>
          </p:cNvPr>
          <p:cNvSpPr/>
          <p:nvPr/>
        </p:nvSpPr>
        <p:spPr>
          <a:xfrm rot="1860116">
            <a:off x="4562987" y="1824378"/>
            <a:ext cx="660400" cy="31894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46" name="Arrow: Right 45">
            <a:extLst>
              <a:ext uri="{FF2B5EF4-FFF2-40B4-BE49-F238E27FC236}">
                <a16:creationId xmlns:a16="http://schemas.microsoft.com/office/drawing/2014/main" id="{C0C07A7B-6B61-4C34-9063-246F9E17C58D}"/>
              </a:ext>
            </a:extLst>
          </p:cNvPr>
          <p:cNvSpPr/>
          <p:nvPr/>
        </p:nvSpPr>
        <p:spPr>
          <a:xfrm rot="8194229">
            <a:off x="2270818" y="1860423"/>
            <a:ext cx="660400" cy="31894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47" name="Rectangle 46">
            <a:extLst>
              <a:ext uri="{FF2B5EF4-FFF2-40B4-BE49-F238E27FC236}">
                <a16:creationId xmlns:a16="http://schemas.microsoft.com/office/drawing/2014/main" id="{AD1C450A-848A-41BE-B197-A66571612297}"/>
              </a:ext>
            </a:extLst>
          </p:cNvPr>
          <p:cNvSpPr/>
          <p:nvPr/>
        </p:nvSpPr>
        <p:spPr>
          <a:xfrm>
            <a:off x="4603112" y="2362709"/>
            <a:ext cx="2039363" cy="869055"/>
          </a:xfrm>
          <a:prstGeom prst="rect">
            <a:avLst/>
          </a:prstGeom>
          <a:solidFill>
            <a:srgbClr val="0070C0"/>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Non-ag and non-grassland detects</a:t>
            </a:r>
          </a:p>
        </p:txBody>
      </p:sp>
      <p:sp>
        <p:nvSpPr>
          <p:cNvPr id="48" name="Rectangle 47">
            <a:extLst>
              <a:ext uri="{FF2B5EF4-FFF2-40B4-BE49-F238E27FC236}">
                <a16:creationId xmlns:a16="http://schemas.microsoft.com/office/drawing/2014/main" id="{D8A95346-A561-45F4-AF93-81B86E4EBA80}"/>
              </a:ext>
            </a:extLst>
          </p:cNvPr>
          <p:cNvSpPr/>
          <p:nvPr/>
        </p:nvSpPr>
        <p:spPr>
          <a:xfrm>
            <a:off x="1231906" y="2362709"/>
            <a:ext cx="2039363" cy="869055"/>
          </a:xfrm>
          <a:prstGeom prst="rect">
            <a:avLst/>
          </a:prstGeom>
          <a:solidFill>
            <a:srgbClr val="0070C0"/>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Ag land and </a:t>
            </a:r>
            <a:r>
              <a:rPr kumimoji="0" lang="en-US" sz="1800" b="1" i="0" u="none" strike="noStrike" kern="0" cap="none" spc="0" normalizeH="0" baseline="0" noProof="0" dirty="0">
                <a:ln>
                  <a:noFill/>
                </a:ln>
                <a:solidFill>
                  <a:prstClr val="white"/>
                </a:solidFill>
                <a:effectLst/>
                <a:uLnTx/>
                <a:uFillTx/>
                <a:latin typeface="Century Gothic" panose="020B0502020202020204"/>
                <a:ea typeface="+mn-ea"/>
                <a:cs typeface="+mn-cs"/>
              </a:rPr>
              <a:t>grassland </a:t>
            </a: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detects</a:t>
            </a:r>
          </a:p>
        </p:txBody>
      </p:sp>
      <p:sp>
        <p:nvSpPr>
          <p:cNvPr id="49" name="Arrow: Right 48">
            <a:extLst>
              <a:ext uri="{FF2B5EF4-FFF2-40B4-BE49-F238E27FC236}">
                <a16:creationId xmlns:a16="http://schemas.microsoft.com/office/drawing/2014/main" id="{4BF856A8-AE54-4461-94B8-C2243D8F287F}"/>
              </a:ext>
            </a:extLst>
          </p:cNvPr>
          <p:cNvSpPr/>
          <p:nvPr/>
        </p:nvSpPr>
        <p:spPr>
          <a:xfrm rot="2597915">
            <a:off x="1571704" y="1874879"/>
            <a:ext cx="660400" cy="31894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50" name="Arrow: Right 49">
            <a:extLst>
              <a:ext uri="{FF2B5EF4-FFF2-40B4-BE49-F238E27FC236}">
                <a16:creationId xmlns:a16="http://schemas.microsoft.com/office/drawing/2014/main" id="{2577DECE-810F-41D5-B59D-2C1DB9B6388F}"/>
              </a:ext>
            </a:extLst>
          </p:cNvPr>
          <p:cNvSpPr/>
          <p:nvPr/>
        </p:nvSpPr>
        <p:spPr>
          <a:xfrm rot="5400000">
            <a:off x="2028807" y="3255232"/>
            <a:ext cx="445558" cy="49106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51" name="Rectangle 50">
            <a:extLst>
              <a:ext uri="{FF2B5EF4-FFF2-40B4-BE49-F238E27FC236}">
                <a16:creationId xmlns:a16="http://schemas.microsoft.com/office/drawing/2014/main" id="{51693FF4-4296-446F-8E56-99B5E3021DAE}"/>
              </a:ext>
            </a:extLst>
          </p:cNvPr>
          <p:cNvSpPr/>
          <p:nvPr/>
        </p:nvSpPr>
        <p:spPr>
          <a:xfrm>
            <a:off x="2819765" y="919163"/>
            <a:ext cx="1841317" cy="725854"/>
          </a:xfrm>
          <a:prstGeom prst="rect">
            <a:avLst/>
          </a:prstGeom>
          <a:solidFill>
            <a:srgbClr val="B01513">
              <a:lumMod val="60000"/>
              <a:lumOff val="40000"/>
            </a:srgbClr>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HMS Detects</a:t>
            </a:r>
          </a:p>
        </p:txBody>
      </p:sp>
      <p:sp>
        <p:nvSpPr>
          <p:cNvPr id="52" name="Rectangle 51">
            <a:extLst>
              <a:ext uri="{FF2B5EF4-FFF2-40B4-BE49-F238E27FC236}">
                <a16:creationId xmlns:a16="http://schemas.microsoft.com/office/drawing/2014/main" id="{4F298333-4E35-487C-9E93-CE17913F39DC}"/>
              </a:ext>
            </a:extLst>
          </p:cNvPr>
          <p:cNvSpPr/>
          <p:nvPr/>
        </p:nvSpPr>
        <p:spPr>
          <a:xfrm>
            <a:off x="405854" y="897742"/>
            <a:ext cx="1845734" cy="832704"/>
          </a:xfrm>
          <a:prstGeom prst="rect">
            <a:avLst/>
          </a:prstGeom>
          <a:solidFill>
            <a:srgbClr val="B01513">
              <a:lumMod val="60000"/>
              <a:lumOff val="40000"/>
            </a:srgbClr>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USDA Cropland Database</a:t>
            </a:r>
          </a:p>
        </p:txBody>
      </p:sp>
      <p:sp>
        <p:nvSpPr>
          <p:cNvPr id="53" name="Rectangle 52">
            <a:extLst>
              <a:ext uri="{FF2B5EF4-FFF2-40B4-BE49-F238E27FC236}">
                <a16:creationId xmlns:a16="http://schemas.microsoft.com/office/drawing/2014/main" id="{87513406-CC94-46FB-9176-CBF503F4B01B}"/>
              </a:ext>
            </a:extLst>
          </p:cNvPr>
          <p:cNvSpPr/>
          <p:nvPr/>
        </p:nvSpPr>
        <p:spPr>
          <a:xfrm>
            <a:off x="7053659" y="2434309"/>
            <a:ext cx="1841317" cy="725854"/>
          </a:xfrm>
          <a:prstGeom prst="rect">
            <a:avLst/>
          </a:prstGeom>
          <a:solidFill>
            <a:srgbClr val="B01513">
              <a:lumMod val="60000"/>
              <a:lumOff val="40000"/>
            </a:srgbClr>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ICS-209</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Century Gothic" panose="020B0502020202020204"/>
                <a:ea typeface="+mn-ea"/>
                <a:cs typeface="+mn-cs"/>
              </a:rPr>
              <a:t>GeoMAC</a:t>
            </a:r>
            <a:endPar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sp>
        <p:nvSpPr>
          <p:cNvPr id="54" name="Oval 53">
            <a:extLst>
              <a:ext uri="{FF2B5EF4-FFF2-40B4-BE49-F238E27FC236}">
                <a16:creationId xmlns:a16="http://schemas.microsoft.com/office/drawing/2014/main" id="{855D8A2A-F9E0-4E1F-AC85-4F11FDE3832B}"/>
              </a:ext>
            </a:extLst>
          </p:cNvPr>
          <p:cNvSpPr/>
          <p:nvPr/>
        </p:nvSpPr>
        <p:spPr>
          <a:xfrm>
            <a:off x="897520" y="3723543"/>
            <a:ext cx="2895558" cy="1875207"/>
          </a:xfrm>
          <a:prstGeom prst="ellipse">
            <a:avLst/>
          </a:prstGeom>
          <a:solidFill>
            <a:srgbClr val="E6B729">
              <a:lumMod val="60000"/>
              <a:lumOff val="40000"/>
            </a:srgbClr>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a:ea typeface="+mn-ea"/>
                <a:cs typeface="+mn-cs"/>
              </a:rPr>
              <a:t>Crop residue burning and Grassland fire methodology (USEPA)</a:t>
            </a:r>
          </a:p>
        </p:txBody>
      </p:sp>
      <p:sp>
        <p:nvSpPr>
          <p:cNvPr id="55" name="Arrow: Right 54">
            <a:extLst>
              <a:ext uri="{FF2B5EF4-FFF2-40B4-BE49-F238E27FC236}">
                <a16:creationId xmlns:a16="http://schemas.microsoft.com/office/drawing/2014/main" id="{7265B598-2637-4A30-B3BB-15282AD35722}"/>
              </a:ext>
            </a:extLst>
          </p:cNvPr>
          <p:cNvSpPr/>
          <p:nvPr/>
        </p:nvSpPr>
        <p:spPr>
          <a:xfrm rot="5400000">
            <a:off x="5486074" y="3255232"/>
            <a:ext cx="445558" cy="49106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56" name="Arrow: Right 55">
            <a:extLst>
              <a:ext uri="{FF2B5EF4-FFF2-40B4-BE49-F238E27FC236}">
                <a16:creationId xmlns:a16="http://schemas.microsoft.com/office/drawing/2014/main" id="{2E2722E4-51FF-4FE9-B601-883FB1936138}"/>
              </a:ext>
            </a:extLst>
          </p:cNvPr>
          <p:cNvSpPr/>
          <p:nvPr/>
        </p:nvSpPr>
        <p:spPr>
          <a:xfrm rot="5400000">
            <a:off x="7751538" y="3188923"/>
            <a:ext cx="445558" cy="49106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57" name="Oval 56">
            <a:extLst>
              <a:ext uri="{FF2B5EF4-FFF2-40B4-BE49-F238E27FC236}">
                <a16:creationId xmlns:a16="http://schemas.microsoft.com/office/drawing/2014/main" id="{57896635-61D2-474F-9ED6-7B731F0F803A}"/>
              </a:ext>
            </a:extLst>
          </p:cNvPr>
          <p:cNvSpPr/>
          <p:nvPr/>
        </p:nvSpPr>
        <p:spPr>
          <a:xfrm>
            <a:off x="5258358" y="3598591"/>
            <a:ext cx="3421625" cy="2001998"/>
          </a:xfrm>
          <a:prstGeom prst="ellipse">
            <a:avLst/>
          </a:prstGeom>
          <a:solidFill>
            <a:srgbClr val="E6B729">
              <a:lumMod val="60000"/>
              <a:lumOff val="40000"/>
            </a:srgbClr>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a:ea typeface="+mn-ea"/>
                <a:cs typeface="+mn-cs"/>
              </a:rPr>
              <a:t>SmartFire2</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Century Gothic" panose="020B0502020202020204"/>
                <a:ea typeface="+mn-ea"/>
                <a:cs typeface="+mn-cs"/>
              </a:rPr>
              <a:t>BlueSky</a:t>
            </a:r>
            <a:r>
              <a:rPr kumimoji="0" lang="en-US" sz="2000" b="1" i="0" u="none" strike="noStrike" kern="0" cap="none" spc="0" normalizeH="0" baseline="0" noProof="0" dirty="0">
                <a:ln>
                  <a:noFill/>
                </a:ln>
                <a:solidFill>
                  <a:prstClr val="black"/>
                </a:solidFill>
                <a:effectLst/>
                <a:uLnTx/>
                <a:uFillTx/>
                <a:latin typeface="Century Gothic" panose="020B0502020202020204"/>
                <a:ea typeface="+mn-ea"/>
                <a:cs typeface="+mn-cs"/>
              </a:rPr>
              <a:t> Framework</a:t>
            </a:r>
          </a:p>
        </p:txBody>
      </p:sp>
      <p:sp>
        <p:nvSpPr>
          <p:cNvPr id="58" name="Arrow: Right 57">
            <a:extLst>
              <a:ext uri="{FF2B5EF4-FFF2-40B4-BE49-F238E27FC236}">
                <a16:creationId xmlns:a16="http://schemas.microsoft.com/office/drawing/2014/main" id="{5C5FE0DD-896E-49C9-8C16-EE562F7009F4}"/>
              </a:ext>
            </a:extLst>
          </p:cNvPr>
          <p:cNvSpPr/>
          <p:nvPr/>
        </p:nvSpPr>
        <p:spPr>
          <a:xfrm rot="5400000">
            <a:off x="6746391" y="5575997"/>
            <a:ext cx="445558" cy="49106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59" name="Rectangle 58">
            <a:extLst>
              <a:ext uri="{FF2B5EF4-FFF2-40B4-BE49-F238E27FC236}">
                <a16:creationId xmlns:a16="http://schemas.microsoft.com/office/drawing/2014/main" id="{33F73780-E125-4D10-BDC0-29DA0FA27AD1}"/>
              </a:ext>
            </a:extLst>
          </p:cNvPr>
          <p:cNvSpPr/>
          <p:nvPr/>
        </p:nvSpPr>
        <p:spPr>
          <a:xfrm>
            <a:off x="5335103" y="6039017"/>
            <a:ext cx="3268134" cy="765680"/>
          </a:xfrm>
          <a:prstGeom prst="rect">
            <a:avLst/>
          </a:prstGeom>
          <a:solidFill>
            <a:srgbClr val="0070C0"/>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Day-specific Wildfire and Prescribed fire Emissions</a:t>
            </a:r>
          </a:p>
        </p:txBody>
      </p:sp>
      <p:sp>
        <p:nvSpPr>
          <p:cNvPr id="60" name="Rectangle 59">
            <a:extLst>
              <a:ext uri="{FF2B5EF4-FFF2-40B4-BE49-F238E27FC236}">
                <a16:creationId xmlns:a16="http://schemas.microsoft.com/office/drawing/2014/main" id="{722407C9-0C73-4C0D-904E-78CFD2A934D7}"/>
              </a:ext>
            </a:extLst>
          </p:cNvPr>
          <p:cNvSpPr/>
          <p:nvPr/>
        </p:nvSpPr>
        <p:spPr>
          <a:xfrm>
            <a:off x="897520" y="6039017"/>
            <a:ext cx="3268134" cy="765680"/>
          </a:xfrm>
          <a:prstGeom prst="rect">
            <a:avLst/>
          </a:prstGeom>
          <a:solidFill>
            <a:srgbClr val="0070C0"/>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B0502020202020204"/>
                <a:ea typeface="+mn-ea"/>
                <a:cs typeface="+mn-cs"/>
              </a:rPr>
              <a:t>Day-specific Ag burn and grassland fire Emissions</a:t>
            </a:r>
          </a:p>
        </p:txBody>
      </p:sp>
      <p:sp>
        <p:nvSpPr>
          <p:cNvPr id="61" name="Arrow: Right 60">
            <a:extLst>
              <a:ext uri="{FF2B5EF4-FFF2-40B4-BE49-F238E27FC236}">
                <a16:creationId xmlns:a16="http://schemas.microsoft.com/office/drawing/2014/main" id="{22C5BB1F-AD55-4FF4-9045-745EDF1979B8}"/>
              </a:ext>
            </a:extLst>
          </p:cNvPr>
          <p:cNvSpPr/>
          <p:nvPr/>
        </p:nvSpPr>
        <p:spPr>
          <a:xfrm rot="5400000">
            <a:off x="2153530" y="5553450"/>
            <a:ext cx="445558" cy="491066"/>
          </a:xfrm>
          <a:prstGeom prst="rightArrow">
            <a:avLst/>
          </a:prstGeom>
          <a:solidFill>
            <a:srgbClr val="B01513"/>
          </a:solidFill>
          <a:ln w="19050" cap="rnd" cmpd="sng" algn="ctr">
            <a:solidFill>
              <a:srgbClr val="B01513">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71597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A7ABE0-67D1-478C-BA1B-74A02F3506EA}"/>
              </a:ext>
            </a:extLst>
          </p:cNvPr>
          <p:cNvSpPr>
            <a:spLocks noGrp="1"/>
          </p:cNvSpPr>
          <p:nvPr>
            <p:ph type="sldNum" sz="quarter" idx="12"/>
          </p:nvPr>
        </p:nvSpPr>
        <p:spPr/>
        <p:txBody>
          <a:bodyPr/>
          <a:lstStyle/>
          <a:p>
            <a:fld id="{61C894BD-DCE2-4A96-A9AF-225BBEAC2A40}" type="slidenum">
              <a:rPr lang="en-US" smtClean="0"/>
              <a:pPr/>
              <a:t>49</a:t>
            </a:fld>
            <a:endParaRPr lang="en-US"/>
          </a:p>
        </p:txBody>
      </p:sp>
      <p:pic>
        <p:nvPicPr>
          <p:cNvPr id="31" name="Picture 30">
            <a:extLst>
              <a:ext uri="{FF2B5EF4-FFF2-40B4-BE49-F238E27FC236}">
                <a16:creationId xmlns:a16="http://schemas.microsoft.com/office/drawing/2014/main" id="{CDD334EE-BE66-4639-8D32-8A56DE490641}"/>
              </a:ext>
            </a:extLst>
          </p:cNvPr>
          <p:cNvPicPr>
            <a:picLocks noChangeAspect="1"/>
          </p:cNvPicPr>
          <p:nvPr/>
        </p:nvPicPr>
        <p:blipFill rotWithShape="1">
          <a:blip r:embed="rId2"/>
          <a:srcRect t="8064" b="-8064"/>
          <a:stretch/>
        </p:blipFill>
        <p:spPr>
          <a:xfrm>
            <a:off x="0" y="1512332"/>
            <a:ext cx="9144000" cy="5101340"/>
          </a:xfrm>
          <a:prstGeom prst="rect">
            <a:avLst/>
          </a:prstGeom>
        </p:spPr>
      </p:pic>
      <p:sp>
        <p:nvSpPr>
          <p:cNvPr id="32" name="Rectangle 31">
            <a:extLst>
              <a:ext uri="{FF2B5EF4-FFF2-40B4-BE49-F238E27FC236}">
                <a16:creationId xmlns:a16="http://schemas.microsoft.com/office/drawing/2014/main" id="{CCB11DBF-0000-4771-B4B0-0171E7246294}"/>
              </a:ext>
            </a:extLst>
          </p:cNvPr>
          <p:cNvSpPr/>
          <p:nvPr/>
        </p:nvSpPr>
        <p:spPr>
          <a:xfrm>
            <a:off x="457200" y="152400"/>
            <a:ext cx="8001000" cy="1077218"/>
          </a:xfrm>
          <a:prstGeom prst="rect">
            <a:avLst/>
          </a:prstGeom>
        </p:spPr>
        <p:txBody>
          <a:bodyPr wrap="square">
            <a:spAutoFit/>
          </a:bodyPr>
          <a:lstStyle/>
          <a:p>
            <a:pPr lvl="0" algn="r" defTabSz="457200">
              <a:spcBef>
                <a:spcPct val="0"/>
              </a:spcBef>
              <a:defRPr/>
            </a:pPr>
            <a:r>
              <a:rPr lang="en-US" sz="3200" b="1" dirty="0">
                <a:latin typeface="Century Gothic" panose="020B0502020202020204"/>
              </a:rPr>
              <a:t>Fire Emissions Processing at High-Level</a:t>
            </a:r>
            <a:br>
              <a:rPr lang="en-US" sz="3200" b="1" dirty="0">
                <a:latin typeface="Century Gothic" panose="020B0502020202020204"/>
              </a:rPr>
            </a:br>
            <a:r>
              <a:rPr lang="en-US" sz="3200" b="1" dirty="0">
                <a:latin typeface="Century Gothic" panose="020B0502020202020204"/>
              </a:rPr>
              <a:t>2016 beta</a:t>
            </a:r>
          </a:p>
        </p:txBody>
      </p:sp>
    </p:spTree>
    <p:extLst>
      <p:ext uri="{BB962C8B-B14F-4D97-AF65-F5344CB8AC3E}">
        <p14:creationId xmlns:p14="http://schemas.microsoft.com/office/powerpoint/2010/main" val="1696189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795" y="1487779"/>
            <a:ext cx="8555832" cy="4920169"/>
          </a:xfrm>
        </p:spPr>
        <p:txBody>
          <a:bodyPr>
            <a:normAutofit/>
          </a:bodyPr>
          <a:lstStyle/>
          <a:p>
            <a:r>
              <a:rPr lang="en-US" sz="2400" b="1" u="sng" dirty="0"/>
              <a:t>Coordination co-leads</a:t>
            </a:r>
            <a:r>
              <a:rPr lang="en-US" sz="2400" dirty="0"/>
              <a:t>: Zac Adelman (LADCO) and Alison </a:t>
            </a:r>
            <a:r>
              <a:rPr lang="en-US" sz="2400" dirty="0" err="1"/>
              <a:t>Eyth</a:t>
            </a:r>
            <a:r>
              <a:rPr lang="en-US" sz="2400" dirty="0"/>
              <a:t> (EPA OAQPS)</a:t>
            </a:r>
          </a:p>
          <a:p>
            <a:pPr lvl="1"/>
            <a:r>
              <a:rPr lang="en-US" sz="1800" dirty="0"/>
              <a:t>Developed process and communication structures, facilitate discussions, help resolve issues, documentation requirements, coordinate distribution of data to stakeholders</a:t>
            </a:r>
          </a:p>
          <a:p>
            <a:r>
              <a:rPr lang="en-US" sz="2400" b="1" u="sng" dirty="0"/>
              <a:t>Coordination committee</a:t>
            </a:r>
            <a:r>
              <a:rPr lang="en-US" sz="2400" dirty="0"/>
              <a:t>: regional, state, EPA leaders </a:t>
            </a:r>
          </a:p>
          <a:p>
            <a:pPr lvl="1"/>
            <a:r>
              <a:rPr lang="en-US" sz="1800" dirty="0"/>
              <a:t>Define processes, resolve issues, co-lead workgroups</a:t>
            </a:r>
          </a:p>
          <a:p>
            <a:pPr lvl="1"/>
            <a:r>
              <a:rPr lang="en-US" sz="1800" dirty="0"/>
              <a:t>Includes overall and WG co-leads plus MJO directors</a:t>
            </a:r>
          </a:p>
          <a:p>
            <a:r>
              <a:rPr lang="en-US" sz="2400" b="1" u="sng" dirty="0"/>
              <a:t>Sector-specific Workgroups</a:t>
            </a:r>
            <a:r>
              <a:rPr lang="en-US" sz="2400" dirty="0"/>
              <a:t>: one regional/state staff and one EPA staff (where possible)</a:t>
            </a:r>
          </a:p>
          <a:p>
            <a:pPr lvl="1"/>
            <a:r>
              <a:rPr lang="en-US" sz="1800" dirty="0"/>
              <a:t>Focus on preparing emissions estimates for 2016 and future years, plus improve how the emissions sectors are modeled</a:t>
            </a:r>
          </a:p>
          <a:p>
            <a:pPr lvl="1"/>
            <a:r>
              <a:rPr lang="en-US" sz="1800" dirty="0"/>
              <a:t>Include participants from EPA/states/locals/regions</a:t>
            </a:r>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a:t>
            </a:fld>
            <a:endParaRPr lang="en-US"/>
          </a:p>
        </p:txBody>
      </p:sp>
      <p:sp>
        <p:nvSpPr>
          <p:cNvPr id="5" name="Title 4"/>
          <p:cNvSpPr>
            <a:spLocks noGrp="1"/>
          </p:cNvSpPr>
          <p:nvPr>
            <p:ph type="title"/>
          </p:nvPr>
        </p:nvSpPr>
        <p:spPr/>
        <p:txBody>
          <a:bodyPr>
            <a:normAutofit/>
          </a:bodyPr>
          <a:lstStyle/>
          <a:p>
            <a:r>
              <a:rPr lang="en-US" dirty="0"/>
              <a:t>Organizational Structure</a:t>
            </a:r>
          </a:p>
        </p:txBody>
      </p:sp>
    </p:spTree>
    <p:extLst>
      <p:ext uri="{BB962C8B-B14F-4D97-AF65-F5344CB8AC3E}">
        <p14:creationId xmlns:p14="http://schemas.microsoft.com/office/powerpoint/2010/main" val="2807304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1034323"/>
            <a:ext cx="8726328" cy="5556187"/>
          </a:xfrm>
        </p:spPr>
        <p:txBody>
          <a:bodyPr>
            <a:normAutofit lnSpcReduction="10000"/>
          </a:bodyPr>
          <a:lstStyle/>
          <a:p>
            <a:r>
              <a:rPr lang="en-US" sz="2400" b="1" dirty="0"/>
              <a:t>Approach</a:t>
            </a:r>
          </a:p>
          <a:p>
            <a:pPr lvl="1"/>
            <a:r>
              <a:rPr lang="en-US" sz="1800" dirty="0"/>
              <a:t>Quality assure 2016beta and make improvements for base year where possible</a:t>
            </a:r>
          </a:p>
          <a:p>
            <a:pPr lvl="1"/>
            <a:r>
              <a:rPr lang="en-US" sz="1800" dirty="0"/>
              <a:t>Incorporate more national fire information datasets</a:t>
            </a:r>
          </a:p>
          <a:p>
            <a:r>
              <a:rPr lang="en-US" sz="2400" b="1" dirty="0"/>
              <a:t>Differences from beta</a:t>
            </a:r>
          </a:p>
          <a:p>
            <a:pPr lvl="1"/>
            <a:r>
              <a:rPr lang="en-US" sz="1800" dirty="0"/>
              <a:t>Base Year (2016): Incorporate national fire datasets</a:t>
            </a:r>
          </a:p>
          <a:p>
            <a:pPr lvl="2"/>
            <a:r>
              <a:rPr lang="en-US" sz="1800" dirty="0"/>
              <a:t>Forest Service Activity Tracking System (FACTS) data from the USFS-USDA</a:t>
            </a:r>
          </a:p>
          <a:p>
            <a:pPr lvl="2"/>
            <a:r>
              <a:rPr lang="en-US" sz="1800" dirty="0"/>
              <a:t>US Fish and Wildlife Service database</a:t>
            </a:r>
          </a:p>
          <a:p>
            <a:pPr lvl="2"/>
            <a:r>
              <a:rPr lang="en-US" sz="1800" dirty="0"/>
              <a:t>National Fire Plan Operations and Reporting System (NFPORS) database from Dept of Interior</a:t>
            </a:r>
          </a:p>
          <a:p>
            <a:pPr lvl="2"/>
            <a:r>
              <a:rPr lang="en-US" sz="1800" dirty="0"/>
              <a:t>Any state-submitted changes after 2016beta QA</a:t>
            </a:r>
          </a:p>
          <a:p>
            <a:pPr lvl="2"/>
            <a:r>
              <a:rPr lang="en-US" sz="1800" dirty="0"/>
              <a:t>Ancillary data changes after 2016beta QA</a:t>
            </a:r>
          </a:p>
          <a:p>
            <a:pPr lvl="1"/>
            <a:r>
              <a:rPr lang="en-US" sz="1800" dirty="0"/>
              <a:t>Possible alternative fire scenarios for future year modeling?</a:t>
            </a:r>
          </a:p>
          <a:p>
            <a:r>
              <a:rPr lang="en-US" sz="2400" b="1" dirty="0"/>
              <a:t>Milestones</a:t>
            </a:r>
          </a:p>
          <a:p>
            <a:pPr lvl="1"/>
            <a:r>
              <a:rPr lang="en-US" sz="1800" dirty="0"/>
              <a:t>Expected review date: March 2019</a:t>
            </a:r>
          </a:p>
          <a:p>
            <a:pPr lvl="1"/>
            <a:r>
              <a:rPr lang="en-US" sz="1800" dirty="0"/>
              <a:t>Expected release date: April 2019</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17672" y="147927"/>
            <a:ext cx="8229600" cy="886396"/>
          </a:xfrm>
        </p:spPr>
        <p:txBody>
          <a:bodyPr>
            <a:noAutofit/>
          </a:bodyPr>
          <a:lstStyle/>
          <a:p>
            <a:pPr algn="ctr"/>
            <a:r>
              <a:rPr lang="en-US" sz="4000" dirty="0"/>
              <a:t>Fires Workgroup: 2016v1</a:t>
            </a:r>
          </a:p>
        </p:txBody>
      </p:sp>
    </p:spTree>
    <p:extLst>
      <p:ext uri="{BB962C8B-B14F-4D97-AF65-F5344CB8AC3E}">
        <p14:creationId xmlns:p14="http://schemas.microsoft.com/office/powerpoint/2010/main" val="2174452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6990" y="2676180"/>
            <a:ext cx="8576042" cy="3914330"/>
          </a:xfrm>
        </p:spPr>
        <p:txBody>
          <a:bodyPr>
            <a:normAutofit/>
          </a:bodyPr>
          <a:lstStyle/>
          <a:p>
            <a:r>
              <a:rPr lang="en-US" sz="2800" b="1" u="sng" dirty="0"/>
              <a:t>Co-leads</a:t>
            </a:r>
            <a:r>
              <a:rPr lang="en-US" sz="2800" dirty="0"/>
              <a:t>: Doug Boyer (TCEQ), Jeff Vukovich (EPA)</a:t>
            </a:r>
          </a:p>
          <a:p>
            <a:pPr marL="109728" indent="0">
              <a:buNone/>
            </a:pPr>
            <a:endParaRPr lang="en-US" sz="2800" dirty="0"/>
          </a:p>
          <a:p>
            <a:r>
              <a:rPr lang="en-US" sz="2800" b="1" u="sng" dirty="0"/>
              <a:t>Schedule</a:t>
            </a:r>
            <a:r>
              <a:rPr lang="en-US" sz="2800" dirty="0"/>
              <a:t>: Calls on 3</a:t>
            </a:r>
            <a:r>
              <a:rPr lang="en-US" sz="2800" baseline="30000" dirty="0"/>
              <a:t>rd</a:t>
            </a:r>
            <a:r>
              <a:rPr lang="en-US" sz="2800" dirty="0"/>
              <a:t> Tuesday at 3:30pm Eastern</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http://views.cira.colostate.edu/wiki/wiki/9172</a:t>
            </a:r>
            <a:endParaRPr 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a:xfrm>
            <a:off x="436990" y="820886"/>
            <a:ext cx="4973210" cy="1143000"/>
          </a:xfrm>
        </p:spPr>
        <p:txBody>
          <a:bodyPr>
            <a:noAutofit/>
          </a:bodyPr>
          <a:lstStyle/>
          <a:p>
            <a:pPr algn="ctr"/>
            <a:r>
              <a:rPr lang="en-US" sz="4400" dirty="0" err="1"/>
              <a:t>Biogenics</a:t>
            </a:r>
            <a:r>
              <a:rPr lang="en-US" sz="4400" dirty="0"/>
              <a:t> Workgroup</a:t>
            </a:r>
          </a:p>
        </p:txBody>
      </p:sp>
      <p:pic>
        <p:nvPicPr>
          <p:cNvPr id="5" name="Picture 4">
            <a:extLst>
              <a:ext uri="{FF2B5EF4-FFF2-40B4-BE49-F238E27FC236}">
                <a16:creationId xmlns:a16="http://schemas.microsoft.com/office/drawing/2014/main" id="{E9C1E832-A71D-49AD-A7A8-A324D6088848}"/>
              </a:ext>
            </a:extLst>
          </p:cNvPr>
          <p:cNvPicPr>
            <a:picLocks noChangeAspect="1"/>
          </p:cNvPicPr>
          <p:nvPr/>
        </p:nvPicPr>
        <p:blipFill>
          <a:blip r:embed="rId3"/>
          <a:stretch>
            <a:fillRect/>
          </a:stretch>
        </p:blipFill>
        <p:spPr>
          <a:xfrm>
            <a:off x="5054806" y="276295"/>
            <a:ext cx="3574977" cy="223218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22817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55C3FA-F79D-458D-A531-BE019A3EC1EB}"/>
              </a:ext>
            </a:extLst>
          </p:cNvPr>
          <p:cNvSpPr>
            <a:spLocks noGrp="1"/>
          </p:cNvSpPr>
          <p:nvPr>
            <p:ph idx="1"/>
          </p:nvPr>
        </p:nvSpPr>
        <p:spPr>
          <a:xfrm>
            <a:off x="457200" y="1295400"/>
            <a:ext cx="8229600" cy="4711895"/>
          </a:xfrm>
        </p:spPr>
        <p:txBody>
          <a:bodyPr>
            <a:normAutofit lnSpcReduction="10000"/>
          </a:bodyPr>
          <a:lstStyle/>
          <a:p>
            <a:r>
              <a:rPr lang="en-US" dirty="0"/>
              <a:t>2016 alpha consisted only of a BEISv3.61 simulation</a:t>
            </a:r>
          </a:p>
          <a:p>
            <a:r>
              <a:rPr lang="en-US" dirty="0"/>
              <a:t>MEGANv3 software made available by TCEQ </a:t>
            </a:r>
          </a:p>
          <a:p>
            <a:r>
              <a:rPr lang="en-US" dirty="0"/>
              <a:t>TCEQ acquired 2016 MCIP data from USEPA</a:t>
            </a:r>
          </a:p>
          <a:p>
            <a:r>
              <a:rPr lang="en-US" dirty="0"/>
              <a:t>TCEQ ran MEGANv3 for 2016 using MCIP data</a:t>
            </a:r>
          </a:p>
          <a:p>
            <a:r>
              <a:rPr lang="en-US" dirty="0"/>
              <a:t>Workgroup did some comparisons vs. BEIS3</a:t>
            </a:r>
          </a:p>
          <a:p>
            <a:r>
              <a:rPr lang="en-US" dirty="0"/>
              <a:t>Minor water correction made to BELD4 and BEIS3 rerun </a:t>
            </a:r>
          </a:p>
          <a:p>
            <a:r>
              <a:rPr lang="en-US" dirty="0"/>
              <a:t>BEIS3 (water correction) and MEGANv3 “default” simulations made available for 2016 beta release</a:t>
            </a:r>
          </a:p>
        </p:txBody>
      </p:sp>
      <p:sp>
        <p:nvSpPr>
          <p:cNvPr id="3" name="Slide Number Placeholder 2">
            <a:extLst>
              <a:ext uri="{FF2B5EF4-FFF2-40B4-BE49-F238E27FC236}">
                <a16:creationId xmlns:a16="http://schemas.microsoft.com/office/drawing/2014/main" id="{F164C694-BC63-4E0D-B854-583FD6D00842}"/>
              </a:ext>
            </a:extLst>
          </p:cNvPr>
          <p:cNvSpPr>
            <a:spLocks noGrp="1"/>
          </p:cNvSpPr>
          <p:nvPr>
            <p:ph type="sldNum" sz="quarter" idx="12"/>
          </p:nvPr>
        </p:nvSpPr>
        <p:spPr/>
        <p:txBody>
          <a:bodyPr/>
          <a:lstStyle/>
          <a:p>
            <a:fld id="{61C894BD-DCE2-4A96-A9AF-225BBEAC2A40}" type="slidenum">
              <a:rPr lang="en-US" smtClean="0"/>
              <a:pPr/>
              <a:t>52</a:t>
            </a:fld>
            <a:endParaRPr lang="en-US"/>
          </a:p>
        </p:txBody>
      </p:sp>
      <p:sp>
        <p:nvSpPr>
          <p:cNvPr id="4" name="Title 3">
            <a:extLst>
              <a:ext uri="{FF2B5EF4-FFF2-40B4-BE49-F238E27FC236}">
                <a16:creationId xmlns:a16="http://schemas.microsoft.com/office/drawing/2014/main" id="{948521E5-F32D-486E-B370-8006FCA546FD}"/>
              </a:ext>
            </a:extLst>
          </p:cNvPr>
          <p:cNvSpPr>
            <a:spLocks noGrp="1"/>
          </p:cNvSpPr>
          <p:nvPr>
            <p:ph type="title"/>
          </p:nvPr>
        </p:nvSpPr>
        <p:spPr/>
        <p:txBody>
          <a:bodyPr>
            <a:normAutofit/>
          </a:bodyPr>
          <a:lstStyle/>
          <a:p>
            <a:r>
              <a:rPr lang="en-US" sz="4000" dirty="0" err="1"/>
              <a:t>Biogenics</a:t>
            </a:r>
            <a:r>
              <a:rPr lang="en-US" sz="4000" dirty="0"/>
              <a:t>: 2016beta summary</a:t>
            </a:r>
          </a:p>
        </p:txBody>
      </p:sp>
    </p:spTree>
    <p:extLst>
      <p:ext uri="{BB962C8B-B14F-4D97-AF65-F5344CB8AC3E}">
        <p14:creationId xmlns:p14="http://schemas.microsoft.com/office/powerpoint/2010/main" val="1223782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normAutofit/>
          </a:bodyPr>
          <a:lstStyle/>
          <a:p>
            <a:r>
              <a:rPr lang="en-US" sz="2400" b="1" dirty="0"/>
              <a:t>Approach</a:t>
            </a:r>
          </a:p>
          <a:p>
            <a:pPr lvl="1"/>
            <a:r>
              <a:rPr lang="en-US" sz="2000" dirty="0"/>
              <a:t>Investigate input data improvements and software/science updates</a:t>
            </a:r>
          </a:p>
          <a:p>
            <a:r>
              <a:rPr lang="en-US" sz="2400" b="1" dirty="0"/>
              <a:t>Differences from beta</a:t>
            </a:r>
          </a:p>
          <a:p>
            <a:pPr lvl="1"/>
            <a:r>
              <a:rPr lang="en-US" sz="2000" dirty="0"/>
              <a:t>Base Year (2016): possibilities include:</a:t>
            </a:r>
          </a:p>
          <a:p>
            <a:pPr lvl="2"/>
            <a:r>
              <a:rPr lang="en-US" sz="2000" dirty="0"/>
              <a:t>Land use and other input data changes</a:t>
            </a:r>
          </a:p>
          <a:p>
            <a:pPr lvl="2"/>
            <a:r>
              <a:rPr lang="en-US" sz="2000" dirty="0"/>
              <a:t>MEGANv3 software update</a:t>
            </a:r>
          </a:p>
          <a:p>
            <a:pPr lvl="1"/>
            <a:r>
              <a:rPr lang="en-US" sz="2000" dirty="0"/>
              <a:t>Projection Years (2023 &amp; 2028): N/A</a:t>
            </a:r>
          </a:p>
          <a:p>
            <a:r>
              <a:rPr lang="en-US" sz="2400" b="1" dirty="0"/>
              <a:t>Milestones</a:t>
            </a:r>
          </a:p>
          <a:p>
            <a:pPr lvl="1"/>
            <a:r>
              <a:rPr lang="en-US" sz="2000" dirty="0"/>
              <a:t>Expected review date: March 2019</a:t>
            </a:r>
          </a:p>
          <a:p>
            <a:pPr lvl="1"/>
            <a:r>
              <a:rPr lang="en-US" sz="2000" dirty="0"/>
              <a:t>Expected release date: April 2019</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Autofit/>
          </a:bodyPr>
          <a:lstStyle/>
          <a:p>
            <a:r>
              <a:rPr lang="en-US" sz="4000" dirty="0"/>
              <a:t>Biogenic Workgroup: 2016v1</a:t>
            </a:r>
          </a:p>
        </p:txBody>
      </p:sp>
    </p:spTree>
    <p:extLst>
      <p:ext uri="{BB962C8B-B14F-4D97-AF65-F5344CB8AC3E}">
        <p14:creationId xmlns:p14="http://schemas.microsoft.com/office/powerpoint/2010/main" val="39786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normAutofit fontScale="92500"/>
          </a:bodyPr>
          <a:lstStyle/>
          <a:p>
            <a:r>
              <a:rPr lang="en-US" sz="2400" b="1" u="sng" dirty="0"/>
              <a:t>Base year</a:t>
            </a:r>
            <a:r>
              <a:rPr lang="en-US" sz="2400" dirty="0"/>
              <a:t>: </a:t>
            </a:r>
          </a:p>
          <a:p>
            <a:pPr lvl="1"/>
            <a:r>
              <a:rPr lang="en-US" sz="2400" dirty="0" err="1"/>
              <a:t>Landuse</a:t>
            </a:r>
            <a:r>
              <a:rPr lang="en-US" sz="2400" dirty="0"/>
              <a:t> updates</a:t>
            </a:r>
          </a:p>
          <a:p>
            <a:pPr lvl="2"/>
            <a:r>
              <a:rPr lang="en-US" sz="2200" dirty="0"/>
              <a:t>Environment Canada Biogenic Emissions Landcover Database (BELD4)</a:t>
            </a:r>
          </a:p>
          <a:p>
            <a:pPr lvl="3"/>
            <a:r>
              <a:rPr lang="en-US" dirty="0"/>
              <a:t>1km </a:t>
            </a:r>
            <a:r>
              <a:rPr lang="en-US" dirty="0" err="1"/>
              <a:t>landuse</a:t>
            </a:r>
            <a:r>
              <a:rPr lang="en-US" dirty="0"/>
              <a:t> for all of Canada using BELD4 vegetation types</a:t>
            </a:r>
          </a:p>
          <a:p>
            <a:pPr lvl="2"/>
            <a:r>
              <a:rPr lang="en-US" sz="2200" dirty="0"/>
              <a:t>Western USA </a:t>
            </a:r>
            <a:r>
              <a:rPr lang="en-US" sz="2200" dirty="0" err="1"/>
              <a:t>landuse</a:t>
            </a:r>
            <a:r>
              <a:rPr lang="en-US" sz="2200" dirty="0"/>
              <a:t> updates possible</a:t>
            </a:r>
          </a:p>
          <a:p>
            <a:pPr lvl="3"/>
            <a:r>
              <a:rPr lang="en-US" dirty="0"/>
              <a:t>USGS Southwest Regional GAP (</a:t>
            </a:r>
            <a:r>
              <a:rPr lang="en-US" dirty="0" err="1"/>
              <a:t>SWReGAP</a:t>
            </a:r>
            <a:r>
              <a:rPr lang="en-US" dirty="0"/>
              <a:t>) Analysis Project:  </a:t>
            </a:r>
            <a:r>
              <a:rPr lang="en-US" dirty="0">
                <a:hlinkClick r:id="rId2"/>
              </a:rPr>
              <a:t>http://swregap.org/</a:t>
            </a:r>
            <a:endParaRPr lang="en-US" dirty="0"/>
          </a:p>
          <a:p>
            <a:pPr lvl="1"/>
            <a:r>
              <a:rPr lang="en-US" dirty="0"/>
              <a:t>Software updates</a:t>
            </a:r>
          </a:p>
          <a:p>
            <a:pPr lvl="2"/>
            <a:r>
              <a:rPr lang="en-US" dirty="0"/>
              <a:t>Possible MEGANv3 update</a:t>
            </a:r>
          </a:p>
          <a:p>
            <a:pPr lvl="1"/>
            <a:r>
              <a:rPr lang="en-US" dirty="0"/>
              <a:t>Emissions flux evaluation</a:t>
            </a:r>
          </a:p>
          <a:p>
            <a:pPr lvl="2"/>
            <a:r>
              <a:rPr lang="en-US" dirty="0"/>
              <a:t>Using summer 2013 emissions flux data to compare BEIS3 and MEGANv3</a:t>
            </a:r>
          </a:p>
          <a:p>
            <a:pPr lvl="2"/>
            <a:endParaRPr lang="en-US" dirty="0"/>
          </a:p>
          <a:p>
            <a:pPr lvl="2"/>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normAutofit/>
          </a:bodyPr>
          <a:lstStyle/>
          <a:p>
            <a:r>
              <a:rPr lang="en-US" sz="4000" dirty="0"/>
              <a:t>Biogenic Workgroup</a:t>
            </a:r>
          </a:p>
        </p:txBody>
      </p:sp>
    </p:spTree>
    <p:extLst>
      <p:ext uri="{BB962C8B-B14F-4D97-AF65-F5344CB8AC3E}">
        <p14:creationId xmlns:p14="http://schemas.microsoft.com/office/powerpoint/2010/main" val="1162763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861785"/>
            <a:ext cx="8784432" cy="3906160"/>
          </a:xfrm>
        </p:spPr>
        <p:txBody>
          <a:bodyPr>
            <a:normAutofit/>
          </a:bodyPr>
          <a:lstStyle/>
          <a:p>
            <a:r>
              <a:rPr lang="en-US" sz="2800" b="1" u="sng" dirty="0"/>
              <a:t>Co-leads</a:t>
            </a:r>
            <a:r>
              <a:rPr lang="en-US" sz="2800" dirty="0"/>
              <a:t>: Eric </a:t>
            </a:r>
            <a:r>
              <a:rPr lang="en-US" sz="2800" dirty="0" err="1"/>
              <a:t>Zalewsky</a:t>
            </a:r>
            <a:r>
              <a:rPr lang="en-US" sz="2800" dirty="0"/>
              <a:t> (NY DEC), Zac Adelman (LADCO) [Interim]</a:t>
            </a:r>
          </a:p>
          <a:p>
            <a:pPr marL="109728" indent="0">
              <a:buNone/>
            </a:pPr>
            <a:endParaRPr lang="en-US" sz="2000" dirty="0"/>
          </a:p>
          <a:p>
            <a:r>
              <a:rPr lang="en-US" sz="2800" b="1" u="sng" dirty="0"/>
              <a:t>Schedule</a:t>
            </a:r>
            <a:r>
              <a:rPr lang="en-US" sz="2800" dirty="0"/>
              <a:t>: Calls on 4</a:t>
            </a:r>
            <a:r>
              <a:rPr lang="en-US" sz="2800" baseline="30000" dirty="0"/>
              <a:t>th</a:t>
            </a:r>
            <a:r>
              <a:rPr lang="en-US" sz="2800" dirty="0"/>
              <a:t> Thursday at 3:00pm Eastern</a:t>
            </a:r>
          </a:p>
          <a:p>
            <a:pPr marL="109728" indent="0">
              <a:buNone/>
            </a:pPr>
            <a:endParaRPr lang="en-US" sz="2600" dirty="0"/>
          </a:p>
          <a:p>
            <a:r>
              <a:rPr lang="en-US" sz="2800" b="1" u="sng" dirty="0"/>
              <a:t>Wiki</a:t>
            </a:r>
            <a:r>
              <a:rPr lang="en-US" sz="2800" dirty="0"/>
              <a:t>:</a:t>
            </a:r>
            <a:r>
              <a:rPr lang="en-US" sz="3200" dirty="0"/>
              <a:t> </a:t>
            </a:r>
            <a:r>
              <a:rPr lang="en-US" sz="2400" dirty="0">
                <a:hlinkClick r:id="rId2"/>
              </a:rPr>
              <a:t>http://views.cira.colostate.edu/wiki/wiki/9190</a:t>
            </a:r>
            <a:endParaRPr lang="en-US" sz="2400" dirty="0"/>
          </a:p>
          <a:p>
            <a:endParaRPr lang="en-US" sz="23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55</a:t>
            </a:fld>
            <a:endParaRPr lang="en-US"/>
          </a:p>
        </p:txBody>
      </p:sp>
      <p:sp>
        <p:nvSpPr>
          <p:cNvPr id="4" name="Title 3"/>
          <p:cNvSpPr>
            <a:spLocks noGrp="1"/>
          </p:cNvSpPr>
          <p:nvPr>
            <p:ph type="title"/>
          </p:nvPr>
        </p:nvSpPr>
        <p:spPr>
          <a:xfrm>
            <a:off x="434340" y="685800"/>
            <a:ext cx="5684520" cy="1143000"/>
          </a:xfrm>
        </p:spPr>
        <p:txBody>
          <a:bodyPr>
            <a:noAutofit/>
          </a:bodyPr>
          <a:lstStyle/>
          <a:p>
            <a:pPr algn="ctr"/>
            <a:r>
              <a:rPr lang="en-US" sz="3600" dirty="0"/>
              <a:t>Emissions Modeling Workgroup</a:t>
            </a:r>
          </a:p>
        </p:txBody>
      </p:sp>
      <p:pic>
        <p:nvPicPr>
          <p:cNvPr id="5" name="Picture 4">
            <a:extLst>
              <a:ext uri="{FF2B5EF4-FFF2-40B4-BE49-F238E27FC236}">
                <a16:creationId xmlns:a16="http://schemas.microsoft.com/office/drawing/2014/main" id="{A8815B99-352E-0848-91D9-7F436C0D1038}"/>
              </a:ext>
            </a:extLst>
          </p:cNvPr>
          <p:cNvPicPr>
            <a:picLocks noChangeAspect="1"/>
          </p:cNvPicPr>
          <p:nvPr/>
        </p:nvPicPr>
        <p:blipFill rotWithShape="1">
          <a:blip r:embed="rId3"/>
          <a:srcRect t="2904" r="3601" b="5155"/>
          <a:stretch/>
        </p:blipFill>
        <p:spPr>
          <a:xfrm>
            <a:off x="6301740" y="152400"/>
            <a:ext cx="2613660" cy="23622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7650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p:txBody>
          <a:bodyPr/>
          <a:lstStyle/>
          <a:p>
            <a:r>
              <a:rPr lang="en-US" b="1" u="sng" dirty="0"/>
              <a:t>Scope</a:t>
            </a:r>
            <a:r>
              <a:rPr lang="en-US" dirty="0"/>
              <a:t>: To test and help document the emissions modeling platform</a:t>
            </a:r>
          </a:p>
          <a:p>
            <a:pPr lvl="1"/>
            <a:r>
              <a:rPr lang="en-US" dirty="0"/>
              <a:t>EPA OAQPS will build the beta and v1 modeling platforms</a:t>
            </a:r>
          </a:p>
          <a:p>
            <a:pPr lvl="1"/>
            <a:r>
              <a:rPr lang="en-US" dirty="0"/>
              <a:t>Workgroup will beta test the platform scripts and release package, document how to change the platform</a:t>
            </a:r>
          </a:p>
          <a:p>
            <a:r>
              <a:rPr lang="en-US" dirty="0"/>
              <a:t>Currently working on creating standardized emissions summary plots for use in the sector workgroup documentation</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56</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1969549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8784432" cy="5320145"/>
          </a:xfrm>
        </p:spPr>
        <p:txBody>
          <a:bodyPr>
            <a:normAutofit/>
          </a:bodyPr>
          <a:lstStyle/>
          <a:p>
            <a:r>
              <a:rPr lang="en-US" sz="2800" b="1" u="sng" dirty="0"/>
              <a:t>Mexico</a:t>
            </a:r>
          </a:p>
          <a:p>
            <a:pPr lvl="1"/>
            <a:r>
              <a:rPr lang="en-US" sz="2400" dirty="0"/>
              <a:t>Emissions are the same as those in the alpha platform but we hope to have some improvements in time for 2016 v1 via a collaboration with SEMARNAT</a:t>
            </a:r>
          </a:p>
          <a:p>
            <a:pPr>
              <a:spcBef>
                <a:spcPts val="1200"/>
              </a:spcBef>
            </a:pPr>
            <a:r>
              <a:rPr lang="en-US" sz="2800" b="1" u="sng" dirty="0"/>
              <a:t>Canada</a:t>
            </a:r>
          </a:p>
          <a:p>
            <a:pPr lvl="1"/>
            <a:r>
              <a:rPr lang="en-US" sz="2400" dirty="0"/>
              <a:t>Beta emissions use a new 2015 inventory from Environment and Climate Change Canada</a:t>
            </a:r>
          </a:p>
          <a:p>
            <a:pPr lvl="1"/>
            <a:r>
              <a:rPr lang="en-US" sz="2400" dirty="0"/>
              <a:t>A corresponding future year inventory is not yet available so we are using the older 2025 inventory</a:t>
            </a:r>
          </a:p>
          <a:p>
            <a:pPr lvl="1"/>
            <a:r>
              <a:rPr lang="en-US" sz="2400" dirty="0"/>
              <a:t>We hope that a consistent future year inventory will become available before 2016v1 is finalized</a:t>
            </a:r>
          </a:p>
          <a:p>
            <a:endParaRPr lang="en-US" sz="23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57</a:t>
            </a:fld>
            <a:endParaRPr lang="en-US"/>
          </a:p>
        </p:txBody>
      </p:sp>
      <p:sp>
        <p:nvSpPr>
          <p:cNvPr id="4" name="Title 3"/>
          <p:cNvSpPr>
            <a:spLocks noGrp="1"/>
          </p:cNvSpPr>
          <p:nvPr>
            <p:ph type="title"/>
          </p:nvPr>
        </p:nvSpPr>
        <p:spPr>
          <a:xfrm>
            <a:off x="838200" y="304800"/>
            <a:ext cx="7082076" cy="1143000"/>
          </a:xfrm>
        </p:spPr>
        <p:txBody>
          <a:bodyPr>
            <a:noAutofit/>
          </a:bodyPr>
          <a:lstStyle/>
          <a:p>
            <a:pPr algn="ctr"/>
            <a:r>
              <a:rPr lang="en-US" sz="3600" dirty="0"/>
              <a:t>International Emissions</a:t>
            </a:r>
          </a:p>
        </p:txBody>
      </p:sp>
    </p:spTree>
    <p:extLst>
      <p:ext uri="{BB962C8B-B14F-4D97-AF65-F5344CB8AC3E}">
        <p14:creationId xmlns:p14="http://schemas.microsoft.com/office/powerpoint/2010/main" val="156350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2C12D5-FA08-4399-8149-0BFB85C3FE65}"/>
              </a:ext>
            </a:extLst>
          </p:cNvPr>
          <p:cNvSpPr>
            <a:spLocks noGrp="1"/>
          </p:cNvSpPr>
          <p:nvPr>
            <p:ph idx="1"/>
          </p:nvPr>
        </p:nvSpPr>
        <p:spPr>
          <a:xfrm>
            <a:off x="294084" y="1524000"/>
            <a:ext cx="8555832" cy="4538468"/>
          </a:xfrm>
        </p:spPr>
        <p:txBody>
          <a:bodyPr/>
          <a:lstStyle/>
          <a:p>
            <a:r>
              <a:rPr lang="en-US" dirty="0"/>
              <a:t>Emissions and other inputs to the air quality model will be made available via the Intermountain West Data Warehouse (IWDW)</a:t>
            </a:r>
          </a:p>
          <a:p>
            <a:pPr lvl="1">
              <a:spcBef>
                <a:spcPts val="600"/>
              </a:spcBef>
            </a:pPr>
            <a:r>
              <a:rPr lang="en-US" dirty="0"/>
              <a:t>EPA will share its 2016 meteorological input data for air quality modeling with the IWDW</a:t>
            </a:r>
          </a:p>
          <a:p>
            <a:pPr>
              <a:spcBef>
                <a:spcPts val="600"/>
              </a:spcBef>
            </a:pPr>
            <a:r>
              <a:rPr lang="en-US" dirty="0"/>
              <a:t>EPA will be modeling the 2016 beta base year case 2016ff</a:t>
            </a:r>
          </a:p>
          <a:p>
            <a:pPr lvl="1">
              <a:spcBef>
                <a:spcPts val="600"/>
              </a:spcBef>
            </a:pPr>
            <a:r>
              <a:rPr lang="en-US" dirty="0"/>
              <a:t>EPA does not currently plan to model 2023ff or 2028ff</a:t>
            </a:r>
          </a:p>
        </p:txBody>
      </p:sp>
      <p:sp>
        <p:nvSpPr>
          <p:cNvPr id="3" name="Slide Number Placeholder 2">
            <a:extLst>
              <a:ext uri="{FF2B5EF4-FFF2-40B4-BE49-F238E27FC236}">
                <a16:creationId xmlns:a16="http://schemas.microsoft.com/office/drawing/2014/main" id="{368BDC87-726C-4C67-9C91-A7937B3D663E}"/>
              </a:ext>
            </a:extLst>
          </p:cNvPr>
          <p:cNvSpPr>
            <a:spLocks noGrp="1"/>
          </p:cNvSpPr>
          <p:nvPr>
            <p:ph type="sldNum" sz="quarter" idx="12"/>
          </p:nvPr>
        </p:nvSpPr>
        <p:spPr/>
        <p:txBody>
          <a:bodyPr/>
          <a:lstStyle/>
          <a:p>
            <a:fld id="{61C894BD-DCE2-4A96-A9AF-225BBEAC2A40}" type="slidenum">
              <a:rPr lang="en-US" smtClean="0"/>
              <a:pPr/>
              <a:t>58</a:t>
            </a:fld>
            <a:endParaRPr lang="en-US"/>
          </a:p>
        </p:txBody>
      </p:sp>
      <p:sp>
        <p:nvSpPr>
          <p:cNvPr id="4" name="Title 3">
            <a:extLst>
              <a:ext uri="{FF2B5EF4-FFF2-40B4-BE49-F238E27FC236}">
                <a16:creationId xmlns:a16="http://schemas.microsoft.com/office/drawing/2014/main" id="{1FA50DD2-EDCC-4E36-8269-EB008F975217}"/>
              </a:ext>
            </a:extLst>
          </p:cNvPr>
          <p:cNvSpPr>
            <a:spLocks noGrp="1"/>
          </p:cNvSpPr>
          <p:nvPr>
            <p:ph type="title"/>
          </p:nvPr>
        </p:nvSpPr>
        <p:spPr/>
        <p:txBody>
          <a:bodyPr>
            <a:normAutofit fontScale="90000"/>
          </a:bodyPr>
          <a:lstStyle/>
          <a:p>
            <a:r>
              <a:rPr lang="en-US" dirty="0"/>
              <a:t>Meteorology and Air Quality Modeling</a:t>
            </a:r>
          </a:p>
        </p:txBody>
      </p:sp>
    </p:spTree>
    <p:extLst>
      <p:ext uri="{BB962C8B-B14F-4D97-AF65-F5344CB8AC3E}">
        <p14:creationId xmlns:p14="http://schemas.microsoft.com/office/powerpoint/2010/main" val="2542676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spcAft>
                <a:spcPts val="600"/>
              </a:spcAft>
            </a:pPr>
            <a:r>
              <a:rPr lang="en-US" dirty="0"/>
              <a:t>Complete 2023 and 2028 beta inventories</a:t>
            </a:r>
          </a:p>
          <a:p>
            <a:pPr>
              <a:spcAft>
                <a:spcPts val="600"/>
              </a:spcAft>
            </a:pPr>
            <a:r>
              <a:rPr lang="en-US" dirty="0"/>
              <a:t>Complete beta documentation</a:t>
            </a:r>
          </a:p>
          <a:p>
            <a:pPr>
              <a:spcAft>
                <a:spcPts val="600"/>
              </a:spcAft>
            </a:pPr>
            <a:r>
              <a:rPr lang="en-US" dirty="0"/>
              <a:t>Workgroups will prioritize their work to produce version 1.0 of the 2016 inventory by spring 2019; including projections to 2023 and 2028</a:t>
            </a:r>
          </a:p>
          <a:p>
            <a:pPr>
              <a:spcAft>
                <a:spcPts val="600"/>
              </a:spcAft>
            </a:pPr>
            <a:r>
              <a:rPr lang="en-US" dirty="0"/>
              <a:t>Collect information on prospective uses of the alpha and beta platforms: </a:t>
            </a:r>
            <a:r>
              <a:rPr lang="en-US" b="1" dirty="0"/>
              <a:t>let us know</a:t>
            </a:r>
          </a:p>
          <a:p>
            <a:pPr marL="109728" indent="0" algn="ctr">
              <a:buNone/>
            </a:pPr>
            <a:r>
              <a:rPr lang="en-US" b="1" u="sng" dirty="0"/>
              <a:t>Next quarterly outreach call:</a:t>
            </a:r>
          </a:p>
          <a:p>
            <a:pPr marL="109728" indent="0" algn="ctr">
              <a:buNone/>
            </a:pPr>
            <a:r>
              <a:rPr lang="en-US" b="1" u="sng" dirty="0"/>
              <a:t>April 3, 2019 at 12:00 Eastern</a:t>
            </a:r>
          </a:p>
        </p:txBody>
      </p:sp>
      <p:sp>
        <p:nvSpPr>
          <p:cNvPr id="3" name="Slide Number Placeholder 2"/>
          <p:cNvSpPr>
            <a:spLocks noGrp="1"/>
          </p:cNvSpPr>
          <p:nvPr>
            <p:ph type="sldNum" sz="quarter" idx="12"/>
          </p:nvPr>
        </p:nvSpPr>
        <p:spPr/>
        <p:txBody>
          <a:bodyPr/>
          <a:lstStyle/>
          <a:p>
            <a:fld id="{61C894BD-DCE2-4A96-A9AF-225BBEAC2A40}" type="slidenum">
              <a:rPr lang="en-US" smtClean="0"/>
              <a:pPr/>
              <a:t>59</a:t>
            </a:fld>
            <a:endParaRPr lang="en-US"/>
          </a:p>
        </p:txBody>
      </p:sp>
      <p:sp>
        <p:nvSpPr>
          <p:cNvPr id="4" name="Title 3"/>
          <p:cNvSpPr>
            <a:spLocks noGrp="1"/>
          </p:cNvSpPr>
          <p:nvPr>
            <p:ph type="title"/>
          </p:nvPr>
        </p:nvSpPr>
        <p:spPr/>
        <p:txBody>
          <a:bodyPr>
            <a:normAutofit fontScale="90000"/>
          </a:bodyPr>
          <a:lstStyle/>
          <a:p>
            <a:r>
              <a:rPr lang="en-US" dirty="0"/>
              <a:t>Inventory Collaborative Next Steps</a:t>
            </a:r>
          </a:p>
        </p:txBody>
      </p:sp>
    </p:spTree>
    <p:extLst>
      <p:ext uri="{BB962C8B-B14F-4D97-AF65-F5344CB8AC3E}">
        <p14:creationId xmlns:p14="http://schemas.microsoft.com/office/powerpoint/2010/main" val="3908956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229600" cy="4690868"/>
          </a:xfrm>
        </p:spPr>
        <p:txBody>
          <a:bodyPr>
            <a:normAutofit/>
          </a:bodyPr>
          <a:lstStyle/>
          <a:p>
            <a:r>
              <a:rPr lang="en-US" dirty="0"/>
              <a:t>Provide an update on the schedule for 2016 beta release</a:t>
            </a:r>
          </a:p>
          <a:p>
            <a:r>
              <a:rPr lang="en-US" dirty="0"/>
              <a:t>Present the plans for the version 1 release, including data updates and schedule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6</a:t>
            </a:fld>
            <a:endParaRPr lang="en-US"/>
          </a:p>
        </p:txBody>
      </p:sp>
      <p:sp>
        <p:nvSpPr>
          <p:cNvPr id="4" name="Title 3"/>
          <p:cNvSpPr>
            <a:spLocks noGrp="1"/>
          </p:cNvSpPr>
          <p:nvPr>
            <p:ph type="title"/>
          </p:nvPr>
        </p:nvSpPr>
        <p:spPr/>
        <p:txBody>
          <a:bodyPr>
            <a:normAutofit/>
          </a:bodyPr>
          <a:lstStyle/>
          <a:p>
            <a:r>
              <a:rPr lang="en-US" dirty="0"/>
              <a:t>Objectives of Today’s Webinar</a:t>
            </a:r>
          </a:p>
        </p:txBody>
      </p:sp>
    </p:spTree>
    <p:extLst>
      <p:ext uri="{BB962C8B-B14F-4D97-AF65-F5344CB8AC3E}">
        <p14:creationId xmlns:p14="http://schemas.microsoft.com/office/powerpoint/2010/main" val="20522752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382000" cy="4525963"/>
          </a:xfrm>
        </p:spPr>
        <p:txBody>
          <a:bodyPr>
            <a:normAutofit/>
          </a:bodyPr>
          <a:lstStyle/>
          <a:p>
            <a:r>
              <a:rPr lang="en-US" dirty="0"/>
              <a:t>These slides, answers to the questions posed during this webinar, notes:</a:t>
            </a:r>
          </a:p>
          <a:p>
            <a:endParaRPr lang="en-US" dirty="0"/>
          </a:p>
          <a:p>
            <a:pPr marL="109728" indent="0" algn="ctr">
              <a:buNone/>
            </a:pPr>
            <a:r>
              <a:rPr lang="en-US" dirty="0">
                <a:hlinkClick r:id="rId2"/>
              </a:rPr>
              <a:t>http://views.cira.colostate.edu/wiki/wiki/10195</a:t>
            </a:r>
            <a:endParaRPr lang="en-US" dirty="0"/>
          </a:p>
          <a:p>
            <a:pPr marL="109728" indent="0" algn="ctr">
              <a:buNone/>
            </a:pPr>
            <a:endParaRPr lang="en-US" dirty="0"/>
          </a:p>
          <a:p>
            <a:r>
              <a:rPr lang="en-US" dirty="0"/>
              <a:t>Main National Inventory Collaborative Wiki includes live workgroup wikis, documentation, calendar:</a:t>
            </a:r>
          </a:p>
          <a:p>
            <a:pPr marL="109728" indent="0">
              <a:buNone/>
            </a:pPr>
            <a:endParaRPr lang="en-US" dirty="0">
              <a:hlinkClick r:id="rId3"/>
            </a:endParaRPr>
          </a:p>
          <a:p>
            <a:pPr marL="109728" indent="0">
              <a:buNone/>
            </a:pPr>
            <a:r>
              <a:rPr lang="en-US" dirty="0">
                <a:hlinkClick r:id="rId3"/>
              </a:rPr>
              <a:t>http://views.cira.colostate.edu/wiki/wiki/9169</a:t>
            </a:r>
            <a:endParaRPr lang="en-US" dirty="0"/>
          </a:p>
          <a:p>
            <a:pPr marL="109728" indent="0">
              <a:buNone/>
            </a:pPr>
            <a:endParaRPr lang="en-US" dirty="0"/>
          </a:p>
          <a:p>
            <a:pPr marL="109728" indent="0" algn="ctr">
              <a:buNone/>
            </a:pPr>
            <a:endParaRPr lang="en-US"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60</a:t>
            </a:fld>
            <a:endParaRPr lang="en-US"/>
          </a:p>
        </p:txBody>
      </p:sp>
      <p:sp>
        <p:nvSpPr>
          <p:cNvPr id="4" name="Title 3"/>
          <p:cNvSpPr>
            <a:spLocks noGrp="1"/>
          </p:cNvSpPr>
          <p:nvPr>
            <p:ph type="title"/>
          </p:nvPr>
        </p:nvSpPr>
        <p:spPr/>
        <p:txBody>
          <a:bodyPr>
            <a:normAutofit/>
          </a:bodyPr>
          <a:lstStyle/>
          <a:p>
            <a:r>
              <a:rPr lang="en-US" dirty="0"/>
              <a:t>Inventory Collaborative Wiki</a:t>
            </a:r>
          </a:p>
        </p:txBody>
      </p:sp>
    </p:spTree>
    <p:extLst>
      <p:ext uri="{BB962C8B-B14F-4D97-AF65-F5344CB8AC3E}">
        <p14:creationId xmlns:p14="http://schemas.microsoft.com/office/powerpoint/2010/main" val="2663191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229600" cy="4690868"/>
          </a:xfrm>
        </p:spPr>
        <p:txBody>
          <a:bodyPr>
            <a:normAutofit/>
          </a:bodyPr>
          <a:lstStyle/>
          <a:p>
            <a:r>
              <a:rPr lang="en-US" b="1" dirty="0"/>
              <a:t>Planned Release Date: January 31, 2019</a:t>
            </a:r>
          </a:p>
          <a:p>
            <a:r>
              <a:rPr lang="en-US" dirty="0"/>
              <a:t>2016 beta release platform contents</a:t>
            </a:r>
          </a:p>
          <a:p>
            <a:pPr lvl="1"/>
            <a:r>
              <a:rPr lang="en-US" dirty="0"/>
              <a:t>2016, 2023, and 2028 inventories for all anthropogenic sectors</a:t>
            </a:r>
          </a:p>
          <a:p>
            <a:pPr lvl="1"/>
            <a:r>
              <a:rPr lang="en-US" dirty="0"/>
              <a:t>2016 inventories for fires</a:t>
            </a:r>
          </a:p>
          <a:p>
            <a:pPr lvl="1"/>
            <a:r>
              <a:rPr lang="en-US" dirty="0"/>
              <a:t>2016 MEGAN and BEIS3 biogenic emissions on the 12US2 CONUS domain</a:t>
            </a:r>
          </a:p>
          <a:p>
            <a:pPr lvl="1"/>
            <a:r>
              <a:rPr lang="en-US" dirty="0"/>
              <a:t>SMOKE EMF scripts for 2016 emissions only</a:t>
            </a:r>
          </a:p>
          <a:p>
            <a:pPr lvl="1"/>
            <a:r>
              <a:rPr lang="en-US" dirty="0"/>
              <a:t>Documentation</a:t>
            </a:r>
          </a:p>
        </p:txBody>
      </p:sp>
      <p:sp>
        <p:nvSpPr>
          <p:cNvPr id="3" name="Slide Number Placeholder 2"/>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p:cNvSpPr>
            <a:spLocks noGrp="1"/>
          </p:cNvSpPr>
          <p:nvPr>
            <p:ph type="title"/>
          </p:nvPr>
        </p:nvSpPr>
        <p:spPr/>
        <p:txBody>
          <a:bodyPr>
            <a:normAutofit/>
          </a:bodyPr>
          <a:lstStyle/>
          <a:p>
            <a:r>
              <a:rPr lang="en-US" dirty="0"/>
              <a:t>2016 beta Release Schedule</a:t>
            </a:r>
          </a:p>
        </p:txBody>
      </p:sp>
    </p:spTree>
    <p:extLst>
      <p:ext uri="{BB962C8B-B14F-4D97-AF65-F5344CB8AC3E}">
        <p14:creationId xmlns:p14="http://schemas.microsoft.com/office/powerpoint/2010/main" val="2598373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2"/>
            <a:ext cx="8229600" cy="4690868"/>
          </a:xfrm>
        </p:spPr>
        <p:txBody>
          <a:bodyPr>
            <a:normAutofit fontScale="85000" lnSpcReduction="20000"/>
          </a:bodyPr>
          <a:lstStyle/>
          <a:p>
            <a:r>
              <a:rPr lang="en-US" dirty="0"/>
              <a:t>EGUs</a:t>
            </a:r>
          </a:p>
          <a:p>
            <a:r>
              <a:rPr lang="en-US" dirty="0"/>
              <a:t>Non-EGU Point </a:t>
            </a:r>
          </a:p>
          <a:p>
            <a:r>
              <a:rPr lang="en-US" dirty="0"/>
              <a:t>Nonpoint</a:t>
            </a:r>
          </a:p>
          <a:p>
            <a:r>
              <a:rPr lang="en-US" dirty="0"/>
              <a:t>Oil and gas sources (point and nonpoint)</a:t>
            </a:r>
          </a:p>
          <a:p>
            <a:r>
              <a:rPr lang="en-US" dirty="0"/>
              <a:t>Onroad</a:t>
            </a:r>
          </a:p>
          <a:p>
            <a:r>
              <a:rPr lang="en-US" dirty="0"/>
              <a:t>Nonroad</a:t>
            </a:r>
          </a:p>
          <a:p>
            <a:r>
              <a:rPr lang="en-US" dirty="0"/>
              <a:t>Rail</a:t>
            </a:r>
          </a:p>
          <a:p>
            <a:r>
              <a:rPr lang="en-US" dirty="0"/>
              <a:t>Commercial Marine Vessels (CMV)</a:t>
            </a:r>
          </a:p>
          <a:p>
            <a:r>
              <a:rPr lang="en-US" dirty="0"/>
              <a:t>Fires</a:t>
            </a:r>
          </a:p>
          <a:p>
            <a:r>
              <a:rPr lang="en-US" dirty="0" err="1"/>
              <a:t>Biogenics</a:t>
            </a:r>
            <a:endParaRPr lang="en-US" dirty="0"/>
          </a:p>
          <a:p>
            <a:r>
              <a:rPr lang="en-US" dirty="0"/>
              <a:t>Modeling</a:t>
            </a:r>
          </a:p>
          <a:p>
            <a:r>
              <a:rPr lang="en-US" dirty="0"/>
              <a:t>Wrap up</a:t>
            </a:r>
          </a:p>
          <a:p>
            <a:r>
              <a:rPr lang="en-US" sz="2400" dirty="0"/>
              <a:t>Wiki has more information and notes from each workgroup</a:t>
            </a:r>
          </a:p>
          <a:p>
            <a:pPr lvl="1"/>
            <a:r>
              <a:rPr lang="en-US" sz="2000" dirty="0">
                <a:hlinkClick r:id="rId2"/>
              </a:rPr>
              <a:t>http://views.cira.colostate.edu/wiki/wiki/9169</a:t>
            </a:r>
            <a:r>
              <a:rPr lang="en-US" sz="2000" dirty="0"/>
              <a:t> </a:t>
            </a:r>
            <a:endParaRPr lang="en-US" dirty="0"/>
          </a:p>
          <a:p>
            <a:endParaRPr lang="en-US"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8</a:t>
            </a:fld>
            <a:endParaRPr lang="en-US"/>
          </a:p>
        </p:txBody>
      </p:sp>
      <p:sp>
        <p:nvSpPr>
          <p:cNvPr id="4" name="Title 3"/>
          <p:cNvSpPr>
            <a:spLocks noGrp="1"/>
          </p:cNvSpPr>
          <p:nvPr>
            <p:ph type="title"/>
          </p:nvPr>
        </p:nvSpPr>
        <p:spPr/>
        <p:txBody>
          <a:bodyPr>
            <a:normAutofit fontScale="90000"/>
          </a:bodyPr>
          <a:lstStyle/>
          <a:p>
            <a:r>
              <a:rPr lang="en-US" dirty="0"/>
              <a:t>Collaborative Workgroup Reports</a:t>
            </a:r>
          </a:p>
        </p:txBody>
      </p:sp>
    </p:spTree>
    <p:extLst>
      <p:ext uri="{BB962C8B-B14F-4D97-AF65-F5344CB8AC3E}">
        <p14:creationId xmlns:p14="http://schemas.microsoft.com/office/powerpoint/2010/main" val="256580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7527" y="2590800"/>
            <a:ext cx="8784432" cy="3634880"/>
          </a:xfrm>
        </p:spPr>
        <p:txBody>
          <a:bodyPr>
            <a:normAutofit/>
          </a:bodyPr>
          <a:lstStyle/>
          <a:p>
            <a:r>
              <a:rPr lang="en-US" sz="2800" b="1" u="sng" dirty="0"/>
              <a:t>Co-leads</a:t>
            </a:r>
            <a:r>
              <a:rPr lang="en-US" sz="2800" dirty="0"/>
              <a:t>: Julie McDill (MARAMA),                   Serpil Kayin (EPA CAMD), Alison Eyth (EPA OAQPS)</a:t>
            </a:r>
          </a:p>
          <a:p>
            <a:pPr marL="109728" indent="0">
              <a:buNone/>
            </a:pPr>
            <a:endParaRPr lang="en-US" sz="2800" dirty="0"/>
          </a:p>
          <a:p>
            <a:r>
              <a:rPr lang="en-US" sz="2800" b="1" u="sng" dirty="0"/>
              <a:t>Schedule</a:t>
            </a:r>
            <a:r>
              <a:rPr lang="en-US" sz="2800" dirty="0"/>
              <a:t>: Calls 4</a:t>
            </a:r>
            <a:r>
              <a:rPr lang="en-US" sz="2800" baseline="30000" dirty="0"/>
              <a:t>th</a:t>
            </a:r>
            <a:r>
              <a:rPr lang="en-US" sz="2800" dirty="0"/>
              <a:t> Thursday at 2:00pm ET</a:t>
            </a:r>
          </a:p>
          <a:p>
            <a:pPr marL="109728" indent="0">
              <a:buNone/>
            </a:pPr>
            <a:endParaRPr lang="en-US" sz="2800" dirty="0"/>
          </a:p>
          <a:p>
            <a:r>
              <a:rPr lang="en-US" sz="2800" b="1" u="sng" dirty="0"/>
              <a:t>Wiki</a:t>
            </a:r>
            <a:r>
              <a:rPr lang="en-US" sz="2800" dirty="0"/>
              <a:t>: </a:t>
            </a:r>
            <a:r>
              <a:rPr lang="en-US" sz="2400" dirty="0">
                <a:hlinkClick r:id="rId3"/>
              </a:rPr>
              <a:t>http://views.cira.colostate.edu/wiki/wiki/9174</a:t>
            </a:r>
            <a:endParaRPr lang="en-US" sz="2800" dirty="0"/>
          </a:p>
          <a:p>
            <a:pPr marL="109728" indent="0">
              <a:buNone/>
            </a:pPr>
            <a:endParaRPr lang="en-US" sz="2300" dirty="0"/>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9</a:t>
            </a:fld>
            <a:endParaRPr lang="en-US"/>
          </a:p>
        </p:txBody>
      </p:sp>
      <p:sp>
        <p:nvSpPr>
          <p:cNvPr id="4" name="Title 3"/>
          <p:cNvSpPr>
            <a:spLocks noGrp="1"/>
          </p:cNvSpPr>
          <p:nvPr>
            <p:ph type="title"/>
          </p:nvPr>
        </p:nvSpPr>
        <p:spPr>
          <a:xfrm>
            <a:off x="381000" y="609600"/>
            <a:ext cx="5486400" cy="1143000"/>
          </a:xfrm>
        </p:spPr>
        <p:txBody>
          <a:bodyPr>
            <a:noAutofit/>
          </a:bodyPr>
          <a:lstStyle/>
          <a:p>
            <a:pPr algn="ctr"/>
            <a:r>
              <a:rPr lang="en-US" sz="3600" dirty="0"/>
              <a:t>Electricity Generating  Units (EGU) Workgroup</a:t>
            </a:r>
          </a:p>
        </p:txBody>
      </p:sp>
      <p:pic>
        <p:nvPicPr>
          <p:cNvPr id="7" name="Picture 6">
            <a:extLst>
              <a:ext uri="{FF2B5EF4-FFF2-40B4-BE49-F238E27FC236}">
                <a16:creationId xmlns:a16="http://schemas.microsoft.com/office/drawing/2014/main" id="{2699C5AE-443F-2F40-937A-EE6BAE5F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587" y="152400"/>
            <a:ext cx="3007372" cy="226328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322122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60774</TotalTime>
  <Words>4045</Words>
  <Application>Microsoft Office PowerPoint</Application>
  <PresentationFormat>On-screen Show (4:3)</PresentationFormat>
  <Paragraphs>674</Paragraphs>
  <Slides>60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Century Gothic</vt:lpstr>
      <vt:lpstr>Lucida Sans Unicode</vt:lpstr>
      <vt:lpstr>Rambla</vt:lpstr>
      <vt:lpstr>Verdana</vt:lpstr>
      <vt:lpstr>Wingdings 2</vt:lpstr>
      <vt:lpstr>Wingdings 3</vt:lpstr>
      <vt:lpstr>Concourse</vt:lpstr>
      <vt:lpstr>Quarterly Update on the National Inventory Collaborative</vt:lpstr>
      <vt:lpstr>Webinar Ground Rules: Questions?</vt:lpstr>
      <vt:lpstr>Overview of the Emissions Modeling Platform Collaborative</vt:lpstr>
      <vt:lpstr>2016 EMP Schedule</vt:lpstr>
      <vt:lpstr>Organizational Structure</vt:lpstr>
      <vt:lpstr>Objectives of Today’s Webinar</vt:lpstr>
      <vt:lpstr>2016 beta Release Schedule</vt:lpstr>
      <vt:lpstr>Collaborative Workgroup Reports</vt:lpstr>
      <vt:lpstr>Electricity Generating  Units (EGU) Workgroup</vt:lpstr>
      <vt:lpstr>EGU Workgroup: 2016 beta</vt:lpstr>
      <vt:lpstr>2014 and 2016 EGU Summary</vt:lpstr>
      <vt:lpstr>EGU Workgroup: ERTAC-EGU</vt:lpstr>
      <vt:lpstr>EGU Workgroup: IPM</vt:lpstr>
      <vt:lpstr>Non-EGU Point Workgroup</vt:lpstr>
      <vt:lpstr>Non-EGU Point Workgroup</vt:lpstr>
      <vt:lpstr>Non-EGU Point Workgroup: 2016v1</vt:lpstr>
      <vt:lpstr>Non-EGU Point Workgroup</vt:lpstr>
      <vt:lpstr>NonPoint  Workgroup</vt:lpstr>
      <vt:lpstr>Nonpoint Workgroup</vt:lpstr>
      <vt:lpstr>Nonpoint Workgroup: 2016v1</vt:lpstr>
      <vt:lpstr>Nonpoint Workgroup</vt:lpstr>
      <vt:lpstr>Oil &amp; Gas  Workgroup</vt:lpstr>
      <vt:lpstr>Oil and Gas Workgroup: 2016 beta summary</vt:lpstr>
      <vt:lpstr>Oil and Gas Workgroup: 2016v1</vt:lpstr>
      <vt:lpstr>Oil and Gas Workgroup</vt:lpstr>
      <vt:lpstr>Onroad Mobile Workgroup</vt:lpstr>
      <vt:lpstr>Onroad Workgroup: Beta Summary</vt:lpstr>
      <vt:lpstr>2016 beta Onroad Mobile  Annual NOx Emissions</vt:lpstr>
      <vt:lpstr>Onroad NOx Emissions Differences </vt:lpstr>
      <vt:lpstr>Comparison of 2016 Beta Onroad Emissions to 2011 Platform Cases</vt:lpstr>
      <vt:lpstr>2016 Beta Continental US Onroad Emissions Compared to 2011v6.3</vt:lpstr>
      <vt:lpstr>2016 Onroad NOx to 2023 and 2028</vt:lpstr>
      <vt:lpstr>Onroad Workgroup: Path to 2016v1</vt:lpstr>
      <vt:lpstr>Nonroad Mobile Workgroup</vt:lpstr>
      <vt:lpstr>Beta Nonroad Emissions vs 2011v6.3 Platform</vt:lpstr>
      <vt:lpstr>Nonroad NOx: beta versus alpha</vt:lpstr>
      <vt:lpstr>2016 Nonroad NOx Emissions:  Alpha vs. Beta by equipment sector</vt:lpstr>
      <vt:lpstr>Nonroad Workgroup: 2016v1</vt:lpstr>
      <vt:lpstr>Nonroad Workgroup: 2016v1</vt:lpstr>
      <vt:lpstr>Rail Workgroup </vt:lpstr>
      <vt:lpstr>Rail Workgroup: 2016 Beta</vt:lpstr>
      <vt:lpstr>PowerPoint Presentation</vt:lpstr>
      <vt:lpstr>PowerPoint Presentation</vt:lpstr>
      <vt:lpstr>Commercial Marine Vessel (CMV) Workgroup</vt:lpstr>
      <vt:lpstr>Marine Workgroup: 2016 Beta and v1</vt:lpstr>
      <vt:lpstr>Marine Workgroup: 2016 Beta and v1</vt:lpstr>
      <vt:lpstr>Fires Workgroup</vt:lpstr>
      <vt:lpstr>PowerPoint Presentation</vt:lpstr>
      <vt:lpstr>PowerPoint Presentation</vt:lpstr>
      <vt:lpstr>Fires Workgroup: 2016v1</vt:lpstr>
      <vt:lpstr>Biogenics Workgroup</vt:lpstr>
      <vt:lpstr>Biogenics: 2016beta summary</vt:lpstr>
      <vt:lpstr>Biogenic Workgroup: 2016v1</vt:lpstr>
      <vt:lpstr>Biogenic Workgroup</vt:lpstr>
      <vt:lpstr>Emissions Modeling Workgroup</vt:lpstr>
      <vt:lpstr>Emissions Modeling Workgroup</vt:lpstr>
      <vt:lpstr>International Emissions</vt:lpstr>
      <vt:lpstr>Meteorology and Air Quality Modeling</vt:lpstr>
      <vt:lpstr>Inventory Collaborative Next Steps</vt:lpstr>
      <vt:lpstr>Inventory Collaborative Wiki</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1176</cp:revision>
  <cp:lastPrinted>2017-12-04T21:57:59Z</cp:lastPrinted>
  <dcterms:created xsi:type="dcterms:W3CDTF">2011-06-13T20:10:16Z</dcterms:created>
  <dcterms:modified xsi:type="dcterms:W3CDTF">2018-12-19T15:37:37Z</dcterms:modified>
</cp:coreProperties>
</file>